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4"/>
  </p:notesMasterIdLst>
  <p:sldIdLst>
    <p:sldId id="256" r:id="rId2"/>
    <p:sldId id="257" r:id="rId3"/>
    <p:sldId id="374" r:id="rId4"/>
    <p:sldId id="375" r:id="rId5"/>
    <p:sldId id="376" r:id="rId6"/>
    <p:sldId id="377" r:id="rId7"/>
    <p:sldId id="378" r:id="rId8"/>
    <p:sldId id="379" r:id="rId9"/>
    <p:sldId id="380" r:id="rId10"/>
    <p:sldId id="381" r:id="rId11"/>
    <p:sldId id="344" r:id="rId12"/>
    <p:sldId id="308" r:id="rId13"/>
    <p:sldId id="325" r:id="rId14"/>
    <p:sldId id="296" r:id="rId15"/>
    <p:sldId id="295" r:id="rId16"/>
    <p:sldId id="297" r:id="rId17"/>
    <p:sldId id="303" r:id="rId18"/>
    <p:sldId id="298" r:id="rId19"/>
    <p:sldId id="304" r:id="rId20"/>
    <p:sldId id="287" r:id="rId21"/>
    <p:sldId id="307" r:id="rId22"/>
    <p:sldId id="332" r:id="rId23"/>
    <p:sldId id="327" r:id="rId24"/>
    <p:sldId id="323" r:id="rId25"/>
    <p:sldId id="324" r:id="rId26"/>
    <p:sldId id="313" r:id="rId27"/>
    <p:sldId id="336" r:id="rId28"/>
    <p:sldId id="310" r:id="rId29"/>
    <p:sldId id="346" r:id="rId30"/>
    <p:sldId id="357" r:id="rId31"/>
    <p:sldId id="373" r:id="rId32"/>
    <p:sldId id="372" r:id="rId33"/>
    <p:sldId id="355" r:id="rId34"/>
    <p:sldId id="371" r:id="rId35"/>
    <p:sldId id="351" r:id="rId36"/>
    <p:sldId id="353" r:id="rId37"/>
    <p:sldId id="354" r:id="rId38"/>
    <p:sldId id="382" r:id="rId39"/>
    <p:sldId id="383" r:id="rId40"/>
    <p:sldId id="312" r:id="rId41"/>
    <p:sldId id="384" r:id="rId42"/>
    <p:sldId id="358" r:id="rId43"/>
    <p:sldId id="333" r:id="rId44"/>
    <p:sldId id="311" r:id="rId45"/>
    <p:sldId id="319" r:id="rId46"/>
    <p:sldId id="320" r:id="rId47"/>
    <p:sldId id="321" r:id="rId48"/>
    <p:sldId id="338" r:id="rId49"/>
    <p:sldId id="348" r:id="rId50"/>
    <p:sldId id="339" r:id="rId51"/>
    <p:sldId id="341" r:id="rId52"/>
    <p:sldId id="350" r:id="rId53"/>
    <p:sldId id="347" r:id="rId54"/>
    <p:sldId id="385" r:id="rId55"/>
    <p:sldId id="386" r:id="rId56"/>
    <p:sldId id="306" r:id="rId57"/>
    <p:sldId id="334" r:id="rId58"/>
    <p:sldId id="302" r:id="rId59"/>
    <p:sldId id="322" r:id="rId60"/>
    <p:sldId id="314" r:id="rId61"/>
    <p:sldId id="315" r:id="rId62"/>
    <p:sldId id="267" r:id="rId63"/>
  </p:sldIdLst>
  <p:sldSz cx="12192000" cy="6858000"/>
  <p:notesSz cx="6794500" cy="9906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BF7"/>
    <a:srgbClr val="D6DCE5"/>
    <a:srgbClr val="FFFF53"/>
    <a:srgbClr val="FFFE8C"/>
    <a:srgbClr val="F4EB72"/>
    <a:srgbClr val="F6F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42" autoAdjust="0"/>
    <p:restoredTop sz="81134" autoAdjust="0"/>
  </p:normalViewPr>
  <p:slideViewPr>
    <p:cSldViewPr snapToGrid="0">
      <p:cViewPr varScale="1">
        <p:scale>
          <a:sx n="91" d="100"/>
          <a:sy n="91" d="100"/>
        </p:scale>
        <p:origin x="1122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97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g>
</file>

<file path=ppt/media/image16.jpeg>
</file>

<file path=ppt/media/image17.jpeg>
</file>

<file path=ppt/media/image18.png>
</file>

<file path=ppt/media/image19.jpg>
</file>

<file path=ppt/media/image2.jpeg>
</file>

<file path=ppt/media/image20.gif>
</file>

<file path=ppt/media/image21.png>
</file>

<file path=ppt/media/image25.png>
</file>

<file path=ppt/media/image26.jpg>
</file>

<file path=ppt/media/image27.png>
</file>

<file path=ppt/media/image28.jp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8B5649-27CE-4F29-8DD8-677D36E56674}" type="datetimeFigureOut">
              <a:rPr lang="de-DE" smtClean="0"/>
              <a:t>29.11.2017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38250"/>
            <a:ext cx="5943600" cy="3343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67263"/>
            <a:ext cx="5435600" cy="39004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09113"/>
            <a:ext cx="294481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8100" y="9409113"/>
            <a:ext cx="294481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55268-0E89-4785-8F1E-8EBF429D9D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294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33314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Nur wenige Studien untersuchen das Potential von internen Stimuli </a:t>
            </a:r>
          </a:p>
          <a:p>
            <a:endParaRPr lang="de-DE" dirty="0" smtClean="0"/>
          </a:p>
          <a:p>
            <a:r>
              <a:rPr lang="de-DE" dirty="0" smtClean="0"/>
              <a:t>Pappens und Kollegen haben</a:t>
            </a:r>
            <a:r>
              <a:rPr lang="de-DE" baseline="0" dirty="0" smtClean="0"/>
              <a:t> die interozeptive Konditionierung an einem Symptom der Panikstörung zeigen können. Gekoppelt wurde ein </a:t>
            </a:r>
            <a:r>
              <a:rPr lang="de-DE" baseline="0" dirty="0" err="1" smtClean="0"/>
              <a:t>interozeptiver</a:t>
            </a:r>
            <a:r>
              <a:rPr lang="de-DE" baseline="0" dirty="0" smtClean="0"/>
              <a:t> Stimuli (langsames Ansteigen des Atem-Wiederstandes oder eine externe Stimuli (Bild) an den US Luftstopp. Nach nur 3 Durchgängen könnte der </a:t>
            </a:r>
            <a:r>
              <a:rPr lang="de-DE" baseline="0" dirty="0" err="1" smtClean="0"/>
              <a:t>interzeptive</a:t>
            </a:r>
            <a:r>
              <a:rPr lang="de-DE" baseline="0" dirty="0" smtClean="0"/>
              <a:t> Stimulus bei gesunden Studenten eine Angstreaktion hervorrufen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5621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Meulders</a:t>
            </a:r>
            <a:r>
              <a:rPr lang="de-DE" smtClean="0"/>
              <a:t> und </a:t>
            </a:r>
            <a:r>
              <a:rPr lang="de-DE" dirty="0" err="1" smtClean="0"/>
              <a:t>kollegen</a:t>
            </a:r>
            <a:r>
              <a:rPr lang="de-DE" dirty="0" smtClean="0"/>
              <a:t> </a:t>
            </a:r>
            <a:r>
              <a:rPr lang="de-DE" dirty="0" err="1" smtClean="0"/>
              <a:t>bewegung</a:t>
            </a:r>
            <a:r>
              <a:rPr lang="de-DE" dirty="0" smtClean="0"/>
              <a:t> </a:t>
            </a:r>
            <a:r>
              <a:rPr lang="de-DE" dirty="0" err="1" smtClean="0"/>
              <a:t>konditionier</a:t>
            </a:r>
            <a:r>
              <a:rPr lang="de-DE" dirty="0" smtClean="0"/>
              <a:t> mit schmerz -_&gt; </a:t>
            </a:r>
            <a:r>
              <a:rPr lang="de-DE" dirty="0" err="1" smtClean="0"/>
              <a:t>angsteraktion</a:t>
            </a:r>
            <a:r>
              <a:rPr lang="de-DE" dirty="0" smtClean="0"/>
              <a:t> </a:t>
            </a:r>
            <a:r>
              <a:rPr lang="de-DE" dirty="0" err="1" smtClean="0"/>
              <a:t>starle</a:t>
            </a:r>
            <a:r>
              <a:rPr lang="de-DE" dirty="0" smtClean="0"/>
              <a:t> und langsamer </a:t>
            </a:r>
          </a:p>
          <a:p>
            <a:endParaRPr lang="de-DE" dirty="0" smtClean="0"/>
          </a:p>
          <a:p>
            <a:r>
              <a:rPr lang="de-DE" dirty="0" smtClean="0"/>
              <a:t>Zaman et al haben</a:t>
            </a:r>
            <a:r>
              <a:rPr lang="de-DE" baseline="0" dirty="0" smtClean="0"/>
              <a:t> als CS das aufblasen eines Ballons in der Speiseröhre und als US einen Stromreiz genutzt. CS führt nach </a:t>
            </a:r>
            <a:r>
              <a:rPr lang="de-DE" baseline="0" dirty="0" err="1" smtClean="0"/>
              <a:t>konditionierung</a:t>
            </a:r>
            <a:r>
              <a:rPr lang="de-DE" baseline="0" dirty="0" smtClean="0"/>
              <a:t> zu einem höherem </a:t>
            </a:r>
            <a:r>
              <a:rPr lang="de-DE" baseline="0" dirty="0" err="1" smtClean="0"/>
              <a:t>startle</a:t>
            </a:r>
            <a:r>
              <a:rPr lang="de-DE" baseline="0" dirty="0" smtClean="0"/>
              <a:t>. Gleichzeitig wurde die Habituation auf die Stimulation der Speiseröhre abgeschwächt sodass es zu einer vergleichbaren Hypersensitivität kam .</a:t>
            </a:r>
          </a:p>
          <a:p>
            <a:endParaRPr lang="de-DE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associative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processes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modulate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habituation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3894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Bislang hat noch keine uns</a:t>
            </a:r>
            <a:r>
              <a:rPr lang="de-DE" baseline="0" dirty="0" smtClean="0"/>
              <a:t> bekannte Studie eine Untersuchung der Angstreaktion an einer Klinischen Stichprobe mit eigentlich neutralen </a:t>
            </a:r>
            <a:r>
              <a:rPr lang="de-DE" baseline="0" dirty="0" err="1" smtClean="0"/>
              <a:t>interozeptiven</a:t>
            </a:r>
            <a:r>
              <a:rPr lang="de-DE" baseline="0" dirty="0" smtClean="0"/>
              <a:t> Stimuli durchgeführt.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638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(zusätzlich Kinder mit beiden Schmerzorten) 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773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Kurzfragebogen zu Schmerzen und Beeinträchtigung - verkürzten Fassung des Deutschen Schmerzfragebogen für Kinder und Jugendliche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„</a:t>
            </a:r>
            <a:r>
              <a:rPr lang="de-DE" i="1" dirty="0" smtClean="0"/>
              <a:t>Fühlst du dich durch die Schmerzen beeinträchtigt?</a:t>
            </a:r>
            <a:r>
              <a:rPr lang="de-DE" dirty="0" smtClean="0"/>
              <a:t>“  JA/Nein</a:t>
            </a:r>
          </a:p>
          <a:p>
            <a:endParaRPr lang="de-DE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Primary Care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Posttraumatic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Stress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Disorder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Screen (PC‑PTSD</a:t>
            </a:r>
          </a:p>
          <a:p>
            <a:r>
              <a:rPr lang="de-DE" dirty="0" smtClean="0"/>
              <a:t>Fettleibigkeit  &gt; 95% </a:t>
            </a:r>
            <a:r>
              <a:rPr lang="de-DE" dirty="0" err="1" smtClean="0"/>
              <a:t>Percentile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</a:p>
          <a:p>
            <a:endParaRPr lang="de-DE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dirty="0" smtClean="0"/>
              <a:t>Subjektive Beeinträchtigung: „</a:t>
            </a:r>
            <a:r>
              <a:rPr lang="de-DE" i="1" dirty="0" smtClean="0"/>
              <a:t>Fühlst du dich durch die Schmerzen beeinträchtigt?</a:t>
            </a:r>
            <a:r>
              <a:rPr lang="de-DE" dirty="0" smtClean="0"/>
              <a:t>“ </a:t>
            </a:r>
          </a:p>
          <a:p>
            <a:pPr lvl="1"/>
            <a:r>
              <a:rPr lang="de-DE" dirty="0" smtClean="0"/>
              <a:t>Objektive Beeinträchtigung: Schulfehltage oder Fehlstunden durch Schmerzen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5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12098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16 Jähriges Mädchen mit chronischen</a:t>
            </a:r>
            <a:r>
              <a:rPr lang="de-DE" baseline="0" dirty="0" smtClean="0"/>
              <a:t> Kopfschmerzen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62464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Startle</a:t>
            </a:r>
            <a:r>
              <a:rPr lang="de-DE" dirty="0" smtClean="0"/>
              <a:t> ausgelöst durch 95 </a:t>
            </a:r>
            <a:r>
              <a:rPr lang="de-DE" dirty="0" err="1" smtClean="0"/>
              <a:t>db</a:t>
            </a:r>
            <a:endParaRPr lang="de-DE" dirty="0" smtClean="0"/>
          </a:p>
          <a:p>
            <a:r>
              <a:rPr lang="de-DE" dirty="0" smtClean="0"/>
              <a:t>Zusätzlich </a:t>
            </a:r>
            <a:r>
              <a:rPr lang="de-DE" dirty="0" err="1" smtClean="0"/>
              <a:t>emg</a:t>
            </a:r>
            <a:r>
              <a:rPr lang="de-DE" dirty="0" smtClean="0"/>
              <a:t> der </a:t>
            </a:r>
            <a:r>
              <a:rPr lang="de-DE" dirty="0" err="1" smtClean="0"/>
              <a:t>muskeln</a:t>
            </a:r>
            <a:r>
              <a:rPr lang="de-DE" dirty="0" smtClean="0"/>
              <a:t> die angespannt werden sollen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6045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Startle</a:t>
            </a:r>
            <a:r>
              <a:rPr lang="de-DE" dirty="0" smtClean="0"/>
              <a:t> ausgelöst durch 95 </a:t>
            </a:r>
            <a:r>
              <a:rPr lang="de-DE" dirty="0" err="1" smtClean="0"/>
              <a:t>db</a:t>
            </a:r>
            <a:endParaRPr lang="de-DE" dirty="0" smtClean="0"/>
          </a:p>
          <a:p>
            <a:r>
              <a:rPr lang="de-DE" dirty="0" smtClean="0"/>
              <a:t>Zusätzlich </a:t>
            </a:r>
            <a:r>
              <a:rPr lang="de-DE" dirty="0" err="1" smtClean="0"/>
              <a:t>emg</a:t>
            </a:r>
            <a:r>
              <a:rPr lang="de-DE" dirty="0" smtClean="0"/>
              <a:t> der </a:t>
            </a:r>
            <a:r>
              <a:rPr lang="de-DE" dirty="0" err="1" smtClean="0"/>
              <a:t>muskeln</a:t>
            </a:r>
            <a:r>
              <a:rPr lang="de-DE" dirty="0" smtClean="0"/>
              <a:t> die angespannt werden sollen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63758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Und diese 2 Sätze sollen dafür sorgen dass ich eine Angstreaktion zeige?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358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CEUNEN2016: </a:t>
            </a:r>
            <a:r>
              <a:rPr lang="de-DE" dirty="0" err="1" smtClean="0"/>
              <a:t>Interozeption</a:t>
            </a:r>
            <a:r>
              <a:rPr lang="de-DE" baseline="0" dirty="0" smtClean="0"/>
              <a:t> in an inclusive sense: </a:t>
            </a:r>
            <a:r>
              <a:rPr lang="de-DE" baseline="0" dirty="0" err="1" smtClean="0"/>
              <a:t>perception</a:t>
            </a:r>
            <a:r>
              <a:rPr lang="de-DE" baseline="0" dirty="0" smtClean="0"/>
              <a:t> of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state</a:t>
            </a:r>
            <a:r>
              <a:rPr lang="de-DE" baseline="0" dirty="0" smtClean="0"/>
              <a:t> of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including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temperature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heartbeat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pain</a:t>
            </a:r>
            <a:r>
              <a:rPr lang="de-DE" baseline="0" dirty="0" smtClean="0"/>
              <a:t> etc.; </a:t>
            </a:r>
            <a:r>
              <a:rPr lang="de-DE" baseline="0" dirty="0" err="1" smtClean="0"/>
              <a:t>product</a:t>
            </a:r>
            <a:r>
              <a:rPr lang="de-DE" baseline="0" dirty="0" smtClean="0"/>
              <a:t> of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CNS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Interozeption</a:t>
            </a:r>
            <a:r>
              <a:rPr lang="de-DE" dirty="0" smtClean="0"/>
              <a:t> (VAITL1996)</a:t>
            </a:r>
          </a:p>
          <a:p>
            <a:r>
              <a:rPr lang="de-DE" dirty="0" smtClean="0"/>
              <a:t>Wahrnehmung von Signalen aus dem Körper</a:t>
            </a:r>
          </a:p>
          <a:p>
            <a:r>
              <a:rPr lang="de-DE" dirty="0" err="1" smtClean="0"/>
              <a:t>Interozeption</a:t>
            </a:r>
            <a:r>
              <a:rPr lang="de-DE" dirty="0" smtClean="0"/>
              <a:t> spielt dominante Rolle in Emotionstheorien,</a:t>
            </a:r>
            <a:r>
              <a:rPr lang="de-DE" baseline="0" dirty="0" smtClean="0"/>
              <a:t> z.B. </a:t>
            </a:r>
            <a:r>
              <a:rPr lang="de-DE" baseline="0" dirty="0" err="1" smtClean="0"/>
              <a:t>Schachter</a:t>
            </a:r>
            <a:r>
              <a:rPr lang="de-DE" baseline="0" dirty="0" smtClean="0"/>
              <a:t> &amp; Singer: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Central to their theory of emotions was the unspecific perception of a general physiological state of arousal, which requires situation-dependent interpretation by the individual to be experienced as a specific emotion. 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GARFINKEL2015: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Emotions are characterized as responses to events that encompass internal physiological changes that, through </a:t>
            </a:r>
            <a:r>
              <a:rPr lang="en-US" dirty="0" err="1" smtClean="0"/>
              <a:t>interoception</a:t>
            </a:r>
            <a:r>
              <a:rPr lang="en-US" dirty="0" smtClean="0"/>
              <a:t> (sensing the physiological and psychological state of the body), underpin emotional feelings [1]. The ability to regulate one’s emotions is an important determinant of mental and physical well-being. ER is assumed to be essentially associated with awareness of one’s emotional state, which in turn is linked to </a:t>
            </a:r>
            <a:r>
              <a:rPr lang="en-US" dirty="0" err="1" smtClean="0"/>
              <a:t>interoception</a:t>
            </a:r>
            <a:r>
              <a:rPr lang="en-US" dirty="0" smtClean="0"/>
              <a:t>.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9F572D5-A3FD-FF48-9547-BEFC045F930B}" type="datetime1">
              <a:rPr lang="de-DE" smtClean="0"/>
              <a:t>29.11.2017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1817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Was spürst du sonst noch in deinem Körper </a:t>
            </a:r>
            <a:r>
              <a:rPr lang="de-DE" b="1" dirty="0" smtClean="0"/>
              <a:t>BEVOR</a:t>
            </a:r>
            <a:r>
              <a:rPr lang="de-DE" dirty="0" smtClean="0"/>
              <a:t> deine Schmerzen anfangen?</a:t>
            </a:r>
          </a:p>
          <a:p>
            <a:r>
              <a:rPr lang="de-DE" dirty="0" smtClean="0"/>
              <a:t>Wie </a:t>
            </a:r>
            <a:r>
              <a:rPr lang="de-DE" b="1" dirty="0" smtClean="0"/>
              <a:t>unangenehm</a:t>
            </a:r>
            <a:r>
              <a:rPr lang="de-DE" dirty="0" smtClean="0"/>
              <a:t> ist diese Empfindung für dich? </a:t>
            </a:r>
          </a:p>
          <a:p>
            <a:r>
              <a:rPr lang="de-DE" dirty="0" smtClean="0"/>
              <a:t>Bitte umkreise den Bereich an, in dem du diese Empfindung spürst.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Wie oft spürst du diese Empfindung vor den Schmerzen?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Wie stark ist deine Angst, wenn du diese Empfindung spürst?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36390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(10 </a:t>
            </a:r>
            <a:r>
              <a:rPr lang="de-DE" dirty="0" err="1" smtClean="0"/>
              <a:t>fach</a:t>
            </a:r>
            <a:r>
              <a:rPr lang="de-DE" dirty="0" smtClean="0"/>
              <a:t> gestufte Skala)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65343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Startle</a:t>
            </a:r>
            <a:r>
              <a:rPr lang="de-DE" dirty="0" smtClean="0"/>
              <a:t> ausgelöst durch 95 </a:t>
            </a:r>
            <a:r>
              <a:rPr lang="de-DE" dirty="0" err="1" smtClean="0"/>
              <a:t>db</a:t>
            </a:r>
            <a:endParaRPr lang="de-DE" dirty="0" smtClean="0"/>
          </a:p>
          <a:p>
            <a:r>
              <a:rPr lang="de-DE" dirty="0" smtClean="0"/>
              <a:t>Zusätzlich </a:t>
            </a:r>
            <a:r>
              <a:rPr lang="de-DE" dirty="0" err="1" smtClean="0"/>
              <a:t>emg</a:t>
            </a:r>
            <a:r>
              <a:rPr lang="de-DE" dirty="0" smtClean="0"/>
              <a:t> der </a:t>
            </a:r>
            <a:r>
              <a:rPr lang="de-DE" dirty="0" err="1" smtClean="0"/>
              <a:t>muskeln</a:t>
            </a:r>
            <a:r>
              <a:rPr lang="de-DE" dirty="0" smtClean="0"/>
              <a:t> die angespannt werden sollen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00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Wir forschen ja nicht um des </a:t>
            </a:r>
            <a:r>
              <a:rPr lang="de-DE" dirty="0" err="1" smtClean="0"/>
              <a:t>Forschungs</a:t>
            </a:r>
            <a:r>
              <a:rPr lang="de-DE" dirty="0" smtClean="0"/>
              <a:t> willen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28093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Biofeedback: Kognition Kontrolle Effektivität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6983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Fähigkeit </a:t>
            </a:r>
            <a:r>
              <a:rPr kumimoji="0" lang="de-DE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internale körperliche Veränderungen </a:t>
            </a:r>
            <a:r>
              <a:rPr kumimoji="0" lang="de-DE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wahrzunehmen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Körper- zu Gehirn-Achse der Wahrnehmung von </a:t>
            </a:r>
            <a:r>
              <a:rPr kumimoji="0" lang="de-DE" sz="1800" b="1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Körperempfindugen</a:t>
            </a:r>
            <a:r>
              <a:rPr kumimoji="0" lang="de-DE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(internal)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Lässt sich </a:t>
            </a:r>
            <a:r>
              <a:rPr kumimoji="0" lang="de-DE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von</a:t>
            </a:r>
            <a:r>
              <a:rPr kumimoji="0" lang="de-DE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1800" b="1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Extrozeption</a:t>
            </a:r>
            <a:r>
              <a:rPr kumimoji="0" lang="de-DE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(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genauer gesagt die Aufnahme und Verarbeitung 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9600" dirty="0" smtClean="0"/>
              <a:t>Abgrenzung zur </a:t>
            </a:r>
            <a:r>
              <a:rPr lang="de-DE" sz="9600" dirty="0" err="1" smtClean="0"/>
              <a:t>Exterozeption</a:t>
            </a:r>
            <a:r>
              <a:rPr lang="de-DE" sz="9600" dirty="0" smtClean="0"/>
              <a:t> (Wahrnehmung der äußeren Umwelt) und </a:t>
            </a:r>
            <a:r>
              <a:rPr lang="de-DE" sz="9600" dirty="0" err="1" smtClean="0"/>
              <a:t>Propiozeption</a:t>
            </a:r>
            <a:r>
              <a:rPr lang="de-DE" sz="9600" dirty="0" smtClean="0"/>
              <a:t> (Wahrnehmung des Körpers im Verhältnis zum Raum) </a:t>
            </a:r>
            <a:endParaRPr lang="de-DE" sz="8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xterner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Reize und Sinneseindrücke (Sehen, Hören, Schmecken, Riechen)</a:t>
            </a:r>
            <a:r>
              <a:rPr kumimoji="0" lang="de-DE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 und </a:t>
            </a:r>
            <a:r>
              <a:rPr kumimoji="0" lang="de-DE" sz="1800" b="1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Propriozeption</a:t>
            </a:r>
            <a:r>
              <a:rPr kumimoji="0" lang="de-DE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abgrenzen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9F572D5-A3FD-FF48-9547-BEFC045F930B}" type="datetime1">
              <a:rPr lang="de-DE" smtClean="0">
                <a:solidFill>
                  <a:prstClr val="black"/>
                </a:solidFill>
              </a:rPr>
              <a:pPr/>
              <a:t>29.11.2017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6222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 </a:t>
            </a:r>
            <a:r>
              <a:rPr kumimoji="0" lang="de-DE" sz="19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Genauigkeit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(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interoceptive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accuracy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):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beschreibt, wie gut eine Person ihre eigenen internalen Körpersensationen entdecken und nachfühlen kann 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lässt sich durch den Vergleich mit einer objektiven Messung bestimmen 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endParaRPr kumimoji="0" lang="de-DE" sz="19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 </a:t>
            </a:r>
            <a:r>
              <a:rPr kumimoji="0" lang="de-DE" sz="19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Sensibilität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(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interoceptive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sensitivity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): 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Einschätzung der eigenen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interozeptiven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Fähigkeiten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durch Interviews und Fragebögen als Selbstbericht der Person 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endParaRPr kumimoji="0" lang="de-DE" sz="19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interozeptives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9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Bewusstsein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(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interoceptive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awareness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):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bezeichnet, wie gut die Selbsteinschätzung der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interozeptiven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Fähigkeit (interozeptive Sensibilität) mit der tatsächlichen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interozeptiven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Leistung (interozeptive Genauigkeit) zusammenhängt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9F572D5-A3FD-FF48-9547-BEFC045F930B}" type="datetime1">
              <a:rPr lang="de-DE" smtClean="0">
                <a:solidFill>
                  <a:prstClr val="black"/>
                </a:solidFill>
              </a:rPr>
              <a:pPr/>
              <a:t>29.11.2017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689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 </a:t>
            </a:r>
            <a:r>
              <a:rPr kumimoji="0" lang="de-DE" sz="19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Genauigkeit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(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interoceptive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accuracy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):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beschreibt, wie gut eine Person ihre eigenen internalen Körpersensationen entdecken und nachfühlen kann 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lässt sich durch den Vergleich mit einer objektiven Messung bestimmen 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endParaRPr kumimoji="0" lang="de-DE" sz="19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 </a:t>
            </a:r>
            <a:r>
              <a:rPr kumimoji="0" lang="de-DE" sz="19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Sensibilität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(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interoceptive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sensitivity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): 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Einschätzung der eigenen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interozeptiven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Fähigkeiten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durch Interviews und Fragebögen als Selbstbericht der Person 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endParaRPr kumimoji="0" lang="de-DE" sz="19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interozeptives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9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Bewusstsein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(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interoceptive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awareness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):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bezeichnet, wie gut die Selbsteinschätzung der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interozeptiven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Fähigkeit (interozeptive Sensibilität) mit der tatsächlichen </a:t>
            </a:r>
            <a:r>
              <a:rPr kumimoji="0" lang="de-DE" sz="19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interozeptiven</a:t>
            </a:r>
            <a:r>
              <a:rPr kumimoji="0" lang="de-DE" sz="1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Leistung (interozeptive Genauigkeit) zusammenhängt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9F572D5-A3FD-FF48-9547-BEFC045F930B}" type="datetime1">
              <a:rPr lang="de-DE" smtClean="0"/>
              <a:t>29.11.2017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8400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kumimoji="0" lang="de-DE" sz="20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CEUNEN2016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: fraglich, ob gute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heartbeat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perceivers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gut darin sind, andere körpereigene Empfindungen wahrzunehmen, vgl. Herbert</a:t>
            </a:r>
            <a:endParaRPr kumimoji="0" lang="de-DE" sz="2000" b="0" i="1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None/>
              <a:tabLst/>
              <a:defRPr/>
            </a:pPr>
            <a:endParaRPr kumimoji="0" lang="de-DE" sz="2000" b="0" i="1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kumimoji="0" lang="de-DE" sz="20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VAITL1996</a:t>
            </a:r>
            <a:endParaRPr kumimoji="0" lang="de-DE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Verschiedene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Operationalisierungsmöglichkeiten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, u.a. TRACKING PARADIGM nach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Schandry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(1981)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Vergleich der subjektiven Einschätzung mit objektiver Erfassung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None/>
              <a:tabLst/>
              <a:defRPr/>
            </a:pPr>
            <a:endParaRPr kumimoji="0" lang="de-DE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Versus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Signal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discrimination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techniques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(WHITEHEAD);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from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a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series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of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signals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,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the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subject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attempts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to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choose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those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signals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that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coincide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with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the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actual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heart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beat</a:t>
            </a:r>
            <a:endParaRPr kumimoji="0" lang="de-DE" sz="2000" b="0" i="1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None/>
              <a:tabLst/>
              <a:defRPr/>
            </a:pPr>
            <a:endParaRPr kumimoji="0" lang="de-DE" sz="2000" b="0" i="1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20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Herzschlagdiskriminationsaufgabe 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von Whitehead (1977):</a:t>
            </a:r>
            <a:endParaRPr kumimoji="0" lang="de-DE" sz="2000" b="0" i="1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Darbietung äußerer Reize (z.B. Ton oder Lichtblitz) 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Physiologische Messung der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Herzrate</a:t>
            </a:r>
            <a:endParaRPr kumimoji="0" lang="de-DE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Diskrimination der Reize, die gleichzeitig zum Herzschlag auftreten durch die Probanden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None/>
              <a:tabLst/>
              <a:defRPr/>
            </a:pPr>
            <a:endParaRPr kumimoji="0" lang="de-DE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20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Heart-Beat-</a:t>
            </a:r>
            <a:r>
              <a:rPr kumimoji="0" lang="de-DE" sz="2000" b="0" i="1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Perception</a:t>
            </a:r>
            <a:r>
              <a:rPr kumimoji="0" lang="de-DE" sz="20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-Task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von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Schandry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(1981):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Herzschlag in vorgegebenen Zeitintervallen (25s, 35s, 45s) zählen, ohne den Puls zu fühlen mit zwischendurch je 60 Sekunden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Ruheinervall</a:t>
            </a:r>
            <a:endParaRPr kumimoji="0" lang="de-DE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Physiologische Messung der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Herzrate</a:t>
            </a:r>
            <a:endParaRPr kumimoji="0" lang="de-DE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Übereinstimmung der subjektiven Einschätzung mit der objektiven Messung ist die </a:t>
            </a:r>
            <a:r>
              <a:rPr kumimoji="0" lang="de-DE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interozeptive</a:t>
            </a: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 Genauigkeit</a:t>
            </a:r>
            <a:endParaRPr kumimoji="0" lang="de-DE" sz="1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  <a:p>
            <a:r>
              <a:rPr lang="de-DE" dirty="0" smtClean="0"/>
              <a:t>DOMSCHKE2010</a:t>
            </a:r>
          </a:p>
          <a:p>
            <a:r>
              <a:rPr lang="de-DE" dirty="0" err="1" smtClean="0"/>
              <a:t>Heartbeat</a:t>
            </a:r>
            <a:r>
              <a:rPr lang="de-DE" dirty="0" smtClean="0"/>
              <a:t> </a:t>
            </a:r>
            <a:r>
              <a:rPr lang="de-DE" dirty="0" err="1" smtClean="0"/>
              <a:t>perception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r>
              <a:rPr lang="de-DE" dirty="0" smtClean="0"/>
              <a:t> nach </a:t>
            </a:r>
            <a:r>
              <a:rPr lang="de-DE" dirty="0" err="1" smtClean="0"/>
              <a:t>Schandry</a:t>
            </a:r>
            <a:r>
              <a:rPr lang="de-DE" dirty="0" smtClean="0"/>
              <a:t> am häufigsten in klinischen Studien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9F572D5-A3FD-FF48-9547-BEFC045F930B}" type="datetime1">
              <a:rPr lang="de-DE" smtClean="0"/>
              <a:t>29.11.2017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926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de-DE" sz="105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R="0" algn="l"/>
            <a:r>
              <a:rPr lang="de-DE" sz="16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Für mich vor allem klinischer Bereich relevant:</a:t>
            </a:r>
          </a:p>
          <a:p>
            <a:pPr marR="0" algn="l"/>
            <a:r>
              <a:rPr lang="de-DE" sz="16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Panikstörung </a:t>
            </a:r>
            <a:r>
              <a:rPr lang="de-DE" sz="1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(z.B. Ehlers, 1995 </a:t>
            </a:r>
            <a:r>
              <a:rPr lang="de-DE" sz="1200" b="0" i="1" u="none" strike="noStrike" baseline="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Behav</a:t>
            </a:r>
            <a:r>
              <a:rPr lang="de-DE" sz="1200" b="0" i="1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 Res </a:t>
            </a:r>
            <a:r>
              <a:rPr lang="de-DE" sz="1200" b="0" i="1" u="none" strike="noStrike" baseline="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Ther</a:t>
            </a:r>
            <a:r>
              <a:rPr lang="de-DE" sz="1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</a:p>
          <a:p>
            <a:pPr marR="0" algn="l"/>
            <a:r>
              <a:rPr lang="de-DE" sz="16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Somatoforme Störungen </a:t>
            </a:r>
            <a:r>
              <a:rPr lang="de-DE" sz="1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(z.B. Schaefer, 2014 </a:t>
            </a:r>
            <a:r>
              <a:rPr lang="de-DE" sz="1200" b="0" i="1" u="none" strike="noStrike" baseline="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Biol</a:t>
            </a:r>
            <a:r>
              <a:rPr lang="de-DE" sz="1200" b="0" i="1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de-DE" sz="1200" b="0" i="1" u="none" strike="noStrike" baseline="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Psychol</a:t>
            </a:r>
            <a:r>
              <a:rPr lang="de-DE" sz="1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</a:p>
          <a:p>
            <a:pPr marR="0" algn="l"/>
            <a:r>
              <a:rPr lang="de-DE" sz="16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Essstörungen </a:t>
            </a:r>
            <a:r>
              <a:rPr lang="de-DE" sz="1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(z.B. </a:t>
            </a:r>
            <a:r>
              <a:rPr lang="de-DE" sz="1200" b="0" i="0" u="none" strike="noStrike" baseline="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Pollatos</a:t>
            </a:r>
            <a:r>
              <a:rPr lang="de-DE" sz="1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, 2008 </a:t>
            </a:r>
            <a:r>
              <a:rPr lang="de-DE" sz="1200" b="0" i="1" u="none" strike="noStrike" baseline="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Eat</a:t>
            </a:r>
            <a:r>
              <a:rPr lang="de-DE" sz="1200" b="0" i="1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de-DE" sz="1200" b="0" i="1" u="none" strike="noStrike" baseline="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Behav</a:t>
            </a:r>
            <a:r>
              <a:rPr lang="de-DE" sz="1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</a:p>
          <a:p>
            <a:pPr marR="0" algn="l"/>
            <a:r>
              <a:rPr lang="de-DE" sz="16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Affektive Störungen </a:t>
            </a:r>
            <a:r>
              <a:rPr lang="de-DE" sz="1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(z.B. Dunn, 2007 </a:t>
            </a:r>
            <a:r>
              <a:rPr lang="de-DE" sz="1200" b="0" i="1" u="none" strike="noStrike" baseline="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Behav</a:t>
            </a:r>
            <a:r>
              <a:rPr lang="de-DE" sz="1200" b="0" i="1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 Res </a:t>
            </a:r>
            <a:r>
              <a:rPr lang="de-DE" sz="1200" b="0" i="1" u="none" strike="noStrike" baseline="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Ther</a:t>
            </a:r>
            <a:r>
              <a:rPr lang="de-DE" sz="1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</a:p>
          <a:p>
            <a:pPr marR="0" algn="l"/>
            <a:r>
              <a:rPr lang="de-DE" sz="16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Dissoziative Störungen </a:t>
            </a:r>
            <a:r>
              <a:rPr lang="de-DE" sz="1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(z.B. Michal, 2014 </a:t>
            </a:r>
            <a:r>
              <a:rPr lang="de-DE" sz="1200" b="0" i="1" u="none" strike="noStrike" baseline="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PLoS</a:t>
            </a:r>
            <a:r>
              <a:rPr lang="de-DE" sz="1200" b="0" i="1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de-DE" sz="1200" b="0" i="1" u="none" strike="noStrike" baseline="0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One</a:t>
            </a:r>
            <a:r>
              <a:rPr lang="de-DE" sz="1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9F572D5-A3FD-FF48-9547-BEFC045F930B}" type="datetime1">
              <a:rPr lang="de-DE" smtClean="0">
                <a:solidFill>
                  <a:prstClr val="black"/>
                </a:solidFill>
              </a:rPr>
              <a:pPr/>
              <a:t>29.11.2017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996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Klinischen Alltag sollen </a:t>
            </a:r>
            <a:r>
              <a:rPr lang="de-DE" dirty="0" err="1" smtClean="0"/>
              <a:t>interooceptive</a:t>
            </a:r>
            <a:r>
              <a:rPr lang="de-DE" dirty="0" smtClean="0"/>
              <a:t> als auch propriozeptive mehr</a:t>
            </a:r>
            <a:r>
              <a:rPr lang="de-DE" baseline="0" dirty="0" smtClean="0"/>
              <a:t> Ausschluss geben als externe </a:t>
            </a:r>
            <a:endParaRPr lang="de-DE" dirty="0" smtClean="0"/>
          </a:p>
          <a:p>
            <a:r>
              <a:rPr lang="de-DE" dirty="0" smtClean="0"/>
              <a:t>Einschränkung durch den Schmerz wird größer durch Vermeidung </a:t>
            </a:r>
          </a:p>
          <a:p>
            <a:r>
              <a:rPr lang="de-DE" dirty="0" smtClean="0"/>
              <a:t>Das wiederum sorgt für eine Erhöhung</a:t>
            </a:r>
            <a:r>
              <a:rPr lang="de-DE" baseline="0" dirty="0" smtClean="0"/>
              <a:t> des Bedrohung durch den Schmerz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85136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Viele</a:t>
            </a:r>
            <a:r>
              <a:rPr lang="de-DE" baseline="0" dirty="0" smtClean="0"/>
              <a:t> Studien nutzen auditive oder visuelle externe Stimuli und koppelt diese mit einem milden Schmerzreiz. Anschließend messen sie die Angstreaktion subjektiv oder objektiv durch physiologische Parameter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55268-0E89-4785-8F1E-8EBF429D9D19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3578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5736" y="978236"/>
            <a:ext cx="1009377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15736" y="3815535"/>
            <a:ext cx="1009377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pic>
        <p:nvPicPr>
          <p:cNvPr id="7" name="Bild 2" descr="siegel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92" y="5988552"/>
            <a:ext cx="1745615" cy="719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Bild 7" descr="Logo Uni .jpg"/>
          <p:cNvPicPr>
            <a:picLocks noChangeAspect="1"/>
          </p:cNvPicPr>
          <p:nvPr userDrawn="1"/>
        </p:nvPicPr>
        <p:blipFill>
          <a:blip r:embed="rId3"/>
          <a:srcRect t="10335" b="8858"/>
          <a:stretch>
            <a:fillRect/>
          </a:stretch>
        </p:blipFill>
        <p:spPr>
          <a:xfrm>
            <a:off x="9428738" y="5903585"/>
            <a:ext cx="1378055" cy="835200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6190164" y="6246342"/>
            <a:ext cx="3156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200" dirty="0" smtClean="0">
                <a:latin typeface="+mn-lt"/>
                <a:cs typeface="Arial"/>
              </a:rPr>
              <a:t>Abt. für Klinische</a:t>
            </a:r>
            <a:r>
              <a:rPr lang="de-DE" sz="1200" baseline="0" dirty="0" smtClean="0">
                <a:latin typeface="+mn-lt"/>
                <a:cs typeface="Arial"/>
              </a:rPr>
              <a:t> Psychologie und Psychotherapie des Kindes- und Jugendalters</a:t>
            </a:r>
            <a:endParaRPr lang="de-DE" sz="1200" dirty="0">
              <a:latin typeface="+mn-lt"/>
              <a:cs typeface="Arial"/>
            </a:endParaRPr>
          </a:p>
        </p:txBody>
      </p:sp>
      <p:cxnSp>
        <p:nvCxnSpPr>
          <p:cNvPr id="12" name="Gerader Verbinder 11"/>
          <p:cNvCxnSpPr/>
          <p:nvPr userDrawn="1"/>
        </p:nvCxnSpPr>
        <p:spPr>
          <a:xfrm flipV="1">
            <a:off x="789985" y="5844992"/>
            <a:ext cx="10016808" cy="8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umsplatzhalter 11"/>
          <p:cNvSpPr>
            <a:spLocks noGrp="1"/>
          </p:cNvSpPr>
          <p:nvPr>
            <p:ph type="dt" sz="half" idx="10"/>
          </p:nvPr>
        </p:nvSpPr>
        <p:spPr>
          <a:xfrm>
            <a:off x="3446964" y="6321185"/>
            <a:ext cx="2743200" cy="365125"/>
          </a:xfrm>
        </p:spPr>
        <p:txBody>
          <a:bodyPr/>
          <a:lstStyle/>
          <a:p>
            <a:fld id="{8C48F5D8-D4E2-4DB3-9DD0-45E6FBD5363D}" type="datetime1">
              <a:rPr lang="de-DE" smtClean="0"/>
              <a:t>29.11.2017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98016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00C18-66D6-477C-B803-13565F8A180B}" type="datetime1">
              <a:rPr lang="de-DE" smtClean="0"/>
              <a:t>29.11.2017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73788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C2904-3BB8-4F35-AA0A-EB3C3F0A5D6D}" type="datetime1">
              <a:rPr lang="de-DE" smtClean="0"/>
              <a:t>29.11.2017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5321715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979343"/>
            <a:ext cx="10515600" cy="3936780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pic>
        <p:nvPicPr>
          <p:cNvPr id="7" name="Bild 2" descr="siegel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158" y="5988552"/>
            <a:ext cx="1745615" cy="719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Bild 7" descr="Logo Uni .jpg"/>
          <p:cNvPicPr>
            <a:picLocks noChangeAspect="1"/>
          </p:cNvPicPr>
          <p:nvPr userDrawn="1"/>
        </p:nvPicPr>
        <p:blipFill>
          <a:blip r:embed="rId3"/>
          <a:srcRect t="10335" b="8858"/>
          <a:stretch>
            <a:fillRect/>
          </a:stretch>
        </p:blipFill>
        <p:spPr>
          <a:xfrm>
            <a:off x="10063317" y="5995082"/>
            <a:ext cx="1290483" cy="774480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6586605" y="6246342"/>
            <a:ext cx="3365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defRPr sz="1200">
                <a:cs typeface="Arial"/>
              </a:defRPr>
            </a:lvl1pPr>
          </a:lstStyle>
          <a:p>
            <a:pPr algn="l"/>
            <a:r>
              <a:rPr lang="de-DE" sz="1200" dirty="0" smtClean="0">
                <a:latin typeface="+mn-lt"/>
                <a:cs typeface="Arial"/>
              </a:rPr>
              <a:t>Abt. für Klinische</a:t>
            </a:r>
            <a:r>
              <a:rPr lang="de-DE" sz="1200" baseline="0" dirty="0" smtClean="0">
                <a:latin typeface="+mn-lt"/>
                <a:cs typeface="Arial"/>
              </a:rPr>
              <a:t> Psychologie und Psychotherapie des Kindes- und Jugendalters</a:t>
            </a:r>
            <a:endParaRPr lang="de-DE" sz="1200" dirty="0">
              <a:latin typeface="+mn-lt"/>
              <a:cs typeface="Arial"/>
            </a:endParaRPr>
          </a:p>
        </p:txBody>
      </p:sp>
      <p:cxnSp>
        <p:nvCxnSpPr>
          <p:cNvPr id="11" name="Gerader Verbinder 10"/>
          <p:cNvCxnSpPr/>
          <p:nvPr userDrawn="1"/>
        </p:nvCxnSpPr>
        <p:spPr>
          <a:xfrm>
            <a:off x="562158" y="5916123"/>
            <a:ext cx="1079164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atumsplatzhalter 16"/>
          <p:cNvSpPr>
            <a:spLocks noGrp="1"/>
          </p:cNvSpPr>
          <p:nvPr>
            <p:ph type="dt" sz="half" idx="10"/>
          </p:nvPr>
        </p:nvSpPr>
        <p:spPr>
          <a:xfrm>
            <a:off x="4647726" y="6204778"/>
            <a:ext cx="1074755" cy="365125"/>
          </a:xfrm>
        </p:spPr>
        <p:txBody>
          <a:bodyPr/>
          <a:lstStyle>
            <a:lvl1pPr>
              <a:defRPr lang="de-DE" sz="1200" kern="1200" smtClean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</a:lstStyle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>
          <a:xfrm>
            <a:off x="4980794" y="6382322"/>
            <a:ext cx="572812" cy="365125"/>
          </a:xfrm>
        </p:spPr>
        <p:txBody>
          <a:bodyPr/>
          <a:lstStyle>
            <a:lvl1pPr algn="l">
              <a:defRPr lang="de-DE" sz="1200" kern="1200" smtClean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</a:lstStyle>
          <a:p>
            <a:fld id="{8EE9F55C-3A19-4A07-A9E7-E99CA23E1F2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0" name="Textfeld 19"/>
          <p:cNvSpPr txBox="1"/>
          <p:nvPr userDrawn="1"/>
        </p:nvSpPr>
        <p:spPr>
          <a:xfrm>
            <a:off x="4646720" y="6429832"/>
            <a:ext cx="1137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algn="l" defTabSz="914400" rtl="0" eaLnBrk="1" latinLnBrk="0" hangingPunct="1"/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Arial"/>
              </a:rPr>
              <a:t>Folie:</a:t>
            </a:r>
            <a:endParaRPr lang="de-DE" sz="1200" kern="1200" dirty="0">
              <a:solidFill>
                <a:schemeClr val="tx1"/>
              </a:solidFill>
              <a:latin typeface="+mn-lt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360402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E6948-5F4E-487F-B1B5-F4BEBA5832F5}" type="datetime1">
              <a:rPr lang="de-DE" smtClean="0"/>
              <a:t>29.11.2017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56561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48C29-0AB5-4EDF-9A23-F59500320CB1}" type="datetime1">
              <a:rPr lang="de-DE" smtClean="0"/>
              <a:t>29.11.2017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67748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AEFB8-5159-4A2D-92AF-A79C79C5E610}" type="datetime1">
              <a:rPr lang="de-DE" smtClean="0"/>
              <a:t>29.11.2017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8705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B6FDF-DF69-4960-B2F6-3F5F93288B65}" type="datetime1">
              <a:rPr lang="de-DE" smtClean="0"/>
              <a:t>29.11.2017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09554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697DA-9543-4A6A-B6CF-AA120DC87938}" type="datetime1">
              <a:rPr lang="de-DE" smtClean="0"/>
              <a:t>29.11.2017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87770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8CF40-4DC8-4160-B469-02893F2D2FA6}" type="datetime1">
              <a:rPr lang="de-DE" smtClean="0"/>
              <a:t>29.11.2017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6174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7B4F-CD39-4971-9B7E-0E8C45FC7DBF}" type="datetime1">
              <a:rPr lang="de-DE" smtClean="0"/>
              <a:t>29.11.2017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5768621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1C9EE-B6D4-49D6-8A4B-7555C1AAE109}" type="datetime1">
              <a:rPr lang="de-DE" smtClean="0"/>
              <a:t>29.11.2017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9F55C-3A19-4A07-A9E7-E99CA23E1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5414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1.png"/><Relationship Id="rId4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2.emf"/><Relationship Id="rId4" Type="http://schemas.openxmlformats.org/officeDocument/2006/relationships/oleObject" Target="../embeddings/oleObject1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3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24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1524000" y="507682"/>
            <a:ext cx="9144000" cy="1735455"/>
          </a:xfrm>
        </p:spPr>
        <p:txBody>
          <a:bodyPr>
            <a:noAutofit/>
          </a:bodyPr>
          <a:lstStyle/>
          <a:p>
            <a:pPr lvl="0"/>
            <a:r>
              <a:rPr lang="de-DE" sz="3600" b="1" dirty="0">
                <a:latin typeface="+mn-lt"/>
              </a:rPr>
              <a:t>Maladaptive Interozeption bei </a:t>
            </a:r>
            <a:r>
              <a:rPr lang="de-DE" sz="3600" b="1" dirty="0" smtClean="0">
                <a:latin typeface="+mn-lt"/>
              </a:rPr>
              <a:t>Kindern und Jugendlichen </a:t>
            </a:r>
            <a:r>
              <a:rPr lang="de-DE" sz="3600" b="1" dirty="0">
                <a:latin typeface="+mn-lt"/>
              </a:rPr>
              <a:t>mit chronischen Schmerzen</a:t>
            </a:r>
          </a:p>
        </p:txBody>
      </p:sp>
      <p:sp>
        <p:nvSpPr>
          <p:cNvPr id="5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 fontScale="92500" lnSpcReduction="10000"/>
          </a:bodyPr>
          <a:lstStyle/>
          <a:p>
            <a:pPr algn="l"/>
            <a:endParaRPr lang="de-DE" altLang="de-DE" dirty="0" smtClean="0"/>
          </a:p>
          <a:p>
            <a:pPr algn="l"/>
            <a:r>
              <a:rPr lang="de-DE" altLang="de-DE" b="1" dirty="0" smtClean="0"/>
              <a:t>Luca </a:t>
            </a:r>
            <a:r>
              <a:rPr lang="de-DE" altLang="de-DE" b="1" dirty="0"/>
              <a:t>Schaan</a:t>
            </a:r>
          </a:p>
          <a:p>
            <a:pPr algn="l"/>
            <a:r>
              <a:rPr lang="de-DE" altLang="de-DE" dirty="0" smtClean="0"/>
              <a:t>Abteilung für Klinische Psychologie und Psychotherapie des Kindes- und Jugendalters</a:t>
            </a:r>
          </a:p>
          <a:p>
            <a:pPr algn="l"/>
            <a:r>
              <a:rPr lang="de-DE" altLang="de-DE" dirty="0" smtClean="0"/>
              <a:t>09.11.2017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5890" y="2146842"/>
            <a:ext cx="2857500" cy="2143125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26131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Relevanz der interozeptiven Genauigkeit Studien mit Erwachsenen </a:t>
            </a:r>
          </a:p>
          <a:p>
            <a:endParaRPr lang="de-DE" sz="2400" dirty="0" smtClean="0"/>
          </a:p>
          <a:p>
            <a:pPr lvl="1">
              <a:lnSpc>
                <a:spcPct val="100000"/>
              </a:lnSpc>
            </a:pPr>
            <a:r>
              <a:rPr lang="de-DE" dirty="0"/>
              <a:t>E</a:t>
            </a:r>
            <a:r>
              <a:rPr lang="de-DE" dirty="0" smtClean="0"/>
              <a:t>mpirische </a:t>
            </a:r>
            <a:r>
              <a:rPr lang="de-DE" dirty="0"/>
              <a:t>Studien </a:t>
            </a:r>
            <a:r>
              <a:rPr lang="de-DE" dirty="0" smtClean="0"/>
              <a:t>fanden </a:t>
            </a:r>
            <a:r>
              <a:rPr lang="de-DE" dirty="0"/>
              <a:t>überwiegend mit Erwachsenen statt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Relevanz </a:t>
            </a:r>
            <a:r>
              <a:rPr lang="de-DE" sz="2400" dirty="0" smtClean="0"/>
              <a:t>in der Allgemeinen Psychologie, </a:t>
            </a:r>
            <a:r>
              <a:rPr lang="de-DE" sz="2400" dirty="0"/>
              <a:t>z.B</a:t>
            </a:r>
            <a:r>
              <a:rPr lang="de-DE" sz="2400" dirty="0" smtClean="0"/>
              <a:t>. Einfluss auf </a:t>
            </a:r>
            <a:r>
              <a:rPr lang="de-DE" sz="2400" dirty="0"/>
              <a:t>Entscheidungsverhalten </a:t>
            </a:r>
            <a:r>
              <a:rPr lang="de-DE" sz="1200" dirty="0"/>
              <a:t>(Dunn et al., 2010)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400" dirty="0" smtClean="0"/>
              <a:t>Relevanz in der Gesundheitspsychologie, z.B. Zusammenhang mit </a:t>
            </a:r>
            <a:r>
              <a:rPr lang="de-DE" sz="2400" dirty="0"/>
              <a:t>einer adaptiven Regulation negativer Emotionen </a:t>
            </a:r>
            <a:r>
              <a:rPr lang="de-DE" sz="1200" dirty="0" smtClean="0"/>
              <a:t>(</a:t>
            </a:r>
            <a:r>
              <a:rPr lang="de-DE" sz="1200" dirty="0" err="1"/>
              <a:t>Füstös</a:t>
            </a:r>
            <a:r>
              <a:rPr lang="de-DE" sz="1200" dirty="0"/>
              <a:t> et al., 2012)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400" dirty="0" smtClean="0"/>
              <a:t>Relevanz in der klinischen Psychologie, </a:t>
            </a:r>
            <a:r>
              <a:rPr lang="de-DE" sz="2400" dirty="0"/>
              <a:t>z.B. bei Ess- und </a:t>
            </a:r>
            <a:r>
              <a:rPr lang="de-DE" sz="2400" dirty="0" smtClean="0"/>
              <a:t>Angststörungen, chronischen Schmerzen </a:t>
            </a:r>
            <a:r>
              <a:rPr lang="de-DE" sz="1200" dirty="0"/>
              <a:t>(</a:t>
            </a:r>
            <a:r>
              <a:rPr lang="de-DE" sz="1200" dirty="0" err="1"/>
              <a:t>Schandry</a:t>
            </a:r>
            <a:r>
              <a:rPr lang="de-DE" sz="1200" dirty="0"/>
              <a:t>, 1988; Rief &amp;</a:t>
            </a:r>
            <a:r>
              <a:rPr lang="de-DE" sz="1200" dirty="0" err="1"/>
              <a:t>Birbaumer</a:t>
            </a:r>
            <a:r>
              <a:rPr lang="de-DE" sz="1200" dirty="0"/>
              <a:t>, 2000; Domschke et al., </a:t>
            </a:r>
            <a:r>
              <a:rPr lang="de-DE" sz="1200" dirty="0" smtClean="0"/>
              <a:t>2010</a:t>
            </a:r>
            <a:r>
              <a:rPr lang="de-DE" sz="1200" dirty="0"/>
              <a:t>)</a:t>
            </a:r>
            <a:endParaRPr lang="de-DE" sz="1200" dirty="0" smtClean="0"/>
          </a:p>
          <a:p>
            <a:pPr lvl="2"/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Theoretischer Hintergrund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0"/>
            <a:ext cx="1036410" cy="195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8231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Fear-</a:t>
            </a:r>
            <a:r>
              <a:rPr lang="de-DE" dirty="0" err="1"/>
              <a:t>avoidance</a:t>
            </a:r>
            <a:r>
              <a:rPr lang="de-DE" dirty="0"/>
              <a:t> Model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97713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feil nach rechts 25"/>
          <p:cNvSpPr/>
          <p:nvPr/>
        </p:nvSpPr>
        <p:spPr>
          <a:xfrm rot="16200000">
            <a:off x="1412702" y="3551365"/>
            <a:ext cx="435515" cy="361432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Fear-</a:t>
            </a:r>
            <a:r>
              <a:rPr lang="de-DE" dirty="0" err="1" smtClean="0"/>
              <a:t>avoidance</a:t>
            </a:r>
            <a:r>
              <a:rPr lang="de-DE" dirty="0" smtClean="0"/>
              <a:t> Model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8" name="Ellipse 7"/>
          <p:cNvSpPr/>
          <p:nvPr/>
        </p:nvSpPr>
        <p:spPr>
          <a:xfrm>
            <a:off x="3637284" y="1759148"/>
            <a:ext cx="3177733" cy="128222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Inaktivität, Beeinträchtigung / Behinderung, Depression</a:t>
            </a:r>
          </a:p>
        </p:txBody>
      </p:sp>
      <p:sp>
        <p:nvSpPr>
          <p:cNvPr id="9" name="Ellipse 8"/>
          <p:cNvSpPr/>
          <p:nvPr/>
        </p:nvSpPr>
        <p:spPr>
          <a:xfrm>
            <a:off x="311189" y="4052377"/>
            <a:ext cx="2681748" cy="87521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Schmerzbezogene Angst</a:t>
            </a:r>
          </a:p>
        </p:txBody>
      </p:sp>
      <p:sp>
        <p:nvSpPr>
          <p:cNvPr id="10" name="Ellipse 9"/>
          <p:cNvSpPr/>
          <p:nvPr/>
        </p:nvSpPr>
        <p:spPr>
          <a:xfrm>
            <a:off x="289586" y="2592300"/>
            <a:ext cx="2681748" cy="87521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Vermeidung </a:t>
            </a:r>
            <a:r>
              <a:rPr lang="de-DE" dirty="0" err="1">
                <a:solidFill>
                  <a:schemeClr val="tx1"/>
                </a:solidFill>
              </a:rPr>
              <a:t>Hypervigilanz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6651996" y="783520"/>
            <a:ext cx="2951610" cy="96802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Verletzung, </a:t>
            </a:r>
          </a:p>
          <a:p>
            <a:pPr algn="ctr"/>
            <a:r>
              <a:rPr lang="de-DE" dirty="0" err="1">
                <a:solidFill>
                  <a:schemeClr val="tx1"/>
                </a:solidFill>
              </a:rPr>
              <a:t>n</a:t>
            </a:r>
            <a:r>
              <a:rPr lang="de-DE" dirty="0" err="1" smtClean="0">
                <a:solidFill>
                  <a:schemeClr val="tx1"/>
                </a:solidFill>
              </a:rPr>
              <a:t>ozizeptiver</a:t>
            </a:r>
            <a:r>
              <a:rPr lang="de-DE" dirty="0" smtClean="0">
                <a:solidFill>
                  <a:schemeClr val="tx1"/>
                </a:solidFill>
              </a:rPr>
              <a:t> Input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Ellipse 13"/>
          <p:cNvSpPr/>
          <p:nvPr/>
        </p:nvSpPr>
        <p:spPr>
          <a:xfrm>
            <a:off x="7155516" y="3097424"/>
            <a:ext cx="1841863" cy="875212"/>
          </a:xfrm>
          <a:prstGeom prst="ellipse">
            <a:avLst/>
          </a:prstGeom>
          <a:pattFill prst="solidDmnd">
            <a:fgClr>
              <a:schemeClr val="accent2">
                <a:lumMod val="60000"/>
                <a:lumOff val="40000"/>
              </a:schemeClr>
            </a:fgClr>
            <a:bgClr>
              <a:schemeClr val="accent6">
                <a:lumMod val="40000"/>
                <a:lumOff val="60000"/>
              </a:schemeClr>
            </a:bgClr>
          </a:patt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Schmerz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5" name="Ellipse 14"/>
          <p:cNvSpPr/>
          <p:nvPr/>
        </p:nvSpPr>
        <p:spPr>
          <a:xfrm>
            <a:off x="9884393" y="3765678"/>
            <a:ext cx="2229612" cy="87521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Keine Angst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8" name="Ellipse 17"/>
          <p:cNvSpPr/>
          <p:nvPr/>
        </p:nvSpPr>
        <p:spPr>
          <a:xfrm>
            <a:off x="3677040" y="4450227"/>
            <a:ext cx="3177733" cy="87521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Katastrophisieren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Pfeil nach rechts 21"/>
          <p:cNvSpPr/>
          <p:nvPr/>
        </p:nvSpPr>
        <p:spPr>
          <a:xfrm rot="20207791">
            <a:off x="2692886" y="2226365"/>
            <a:ext cx="665950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3" name="Pfeil nach rechts 22"/>
          <p:cNvSpPr/>
          <p:nvPr/>
        </p:nvSpPr>
        <p:spPr>
          <a:xfrm rot="9013491">
            <a:off x="6671625" y="4091038"/>
            <a:ext cx="665950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4" name="Pfeil nach rechts 23"/>
          <p:cNvSpPr/>
          <p:nvPr/>
        </p:nvSpPr>
        <p:spPr>
          <a:xfrm rot="11045907">
            <a:off x="2849036" y="4695487"/>
            <a:ext cx="665950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5" name="Pfeil nach rechts 24"/>
          <p:cNvSpPr/>
          <p:nvPr/>
        </p:nvSpPr>
        <p:spPr>
          <a:xfrm rot="1668728">
            <a:off x="6715334" y="2721030"/>
            <a:ext cx="665950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7" name="Pfeil nach rechts 26"/>
          <p:cNvSpPr/>
          <p:nvPr/>
        </p:nvSpPr>
        <p:spPr>
          <a:xfrm rot="1287770">
            <a:off x="9174585" y="3634321"/>
            <a:ext cx="665950" cy="365935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 nach rechts 31"/>
          <p:cNvSpPr/>
          <p:nvPr/>
        </p:nvSpPr>
        <p:spPr>
          <a:xfrm rot="5400000">
            <a:off x="7636506" y="2243174"/>
            <a:ext cx="982591" cy="362622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4" name="Pfeil nach rechts 33"/>
          <p:cNvSpPr/>
          <p:nvPr/>
        </p:nvSpPr>
        <p:spPr>
          <a:xfrm rot="7980000">
            <a:off x="9934763" y="4584516"/>
            <a:ext cx="337405" cy="339272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Gewitterblitz 34"/>
          <p:cNvSpPr>
            <a:spLocks noChangeAspect="1"/>
          </p:cNvSpPr>
          <p:nvPr/>
        </p:nvSpPr>
        <p:spPr>
          <a:xfrm flipH="1">
            <a:off x="8983703" y="811715"/>
            <a:ext cx="615195" cy="1121474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6" name="Grafik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9505" y="156433"/>
            <a:ext cx="1714500" cy="1714500"/>
          </a:xfrm>
          <a:prstGeom prst="rect">
            <a:avLst/>
          </a:prstGeom>
        </p:spPr>
      </p:pic>
      <p:sp>
        <p:nvSpPr>
          <p:cNvPr id="37" name="Textfeld 36"/>
          <p:cNvSpPr txBox="1"/>
          <p:nvPr/>
        </p:nvSpPr>
        <p:spPr>
          <a:xfrm>
            <a:off x="10357712" y="1870933"/>
            <a:ext cx="1756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Prof. Dr. </a:t>
            </a:r>
            <a:r>
              <a:rPr lang="de-DE" sz="1400" dirty="0" err="1"/>
              <a:t>Vlaeyen</a:t>
            </a:r>
            <a:r>
              <a:rPr lang="de-DE" sz="1400" dirty="0"/>
              <a:t> </a:t>
            </a:r>
          </a:p>
        </p:txBody>
      </p:sp>
      <p:sp>
        <p:nvSpPr>
          <p:cNvPr id="3" name="Rechteck 2"/>
          <p:cNvSpPr/>
          <p:nvPr/>
        </p:nvSpPr>
        <p:spPr>
          <a:xfrm>
            <a:off x="119641" y="5333265"/>
            <a:ext cx="12072359" cy="14869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/>
          <p:cNvSpPr/>
          <p:nvPr/>
        </p:nvSpPr>
        <p:spPr>
          <a:xfrm>
            <a:off x="3761592" y="5872235"/>
            <a:ext cx="3162479" cy="87521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Negativer Affekt, Schmerzbezogene Überzeugungen</a:t>
            </a:r>
          </a:p>
        </p:txBody>
      </p:sp>
      <p:sp>
        <p:nvSpPr>
          <p:cNvPr id="17" name="Ellipse 16"/>
          <p:cNvSpPr/>
          <p:nvPr/>
        </p:nvSpPr>
        <p:spPr>
          <a:xfrm>
            <a:off x="9928204" y="5892402"/>
            <a:ext cx="2229612" cy="87521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Gesundung</a:t>
            </a:r>
          </a:p>
        </p:txBody>
      </p:sp>
      <p:sp>
        <p:nvSpPr>
          <p:cNvPr id="28" name="Pfeil nach rechts 27"/>
          <p:cNvSpPr/>
          <p:nvPr/>
        </p:nvSpPr>
        <p:spPr>
          <a:xfrm rot="2160000">
            <a:off x="9919783" y="5683892"/>
            <a:ext cx="337405" cy="339272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1" name="Pfeil nach rechts 30"/>
          <p:cNvSpPr/>
          <p:nvPr/>
        </p:nvSpPr>
        <p:spPr>
          <a:xfrm rot="16200000">
            <a:off x="5125074" y="5422276"/>
            <a:ext cx="435515" cy="361432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6" name="Ellipse 15"/>
          <p:cNvSpPr/>
          <p:nvPr/>
        </p:nvSpPr>
        <p:spPr>
          <a:xfrm>
            <a:off x="8008217" y="4847293"/>
            <a:ext cx="2229612" cy="87521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Konfrontation</a:t>
            </a:r>
          </a:p>
        </p:txBody>
      </p:sp>
    </p:spTree>
    <p:extLst>
      <p:ext uri="{BB962C8B-B14F-4D97-AF65-F5344CB8AC3E}">
        <p14:creationId xmlns:p14="http://schemas.microsoft.com/office/powerpoint/2010/main" val="38867133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8" grpId="0" animBg="1"/>
      <p:bldP spid="9" grpId="0" animBg="1"/>
      <p:bldP spid="10" grpId="0" animBg="1"/>
      <p:bldP spid="14" grpId="0" animBg="1"/>
      <p:bldP spid="15" grpId="0" animBg="1"/>
      <p:bldP spid="18" grpId="0" animBg="1"/>
      <p:bldP spid="22" grpId="0" animBg="1"/>
      <p:bldP spid="23" grpId="0" animBg="1"/>
      <p:bldP spid="24" grpId="0" animBg="1"/>
      <p:bldP spid="25" grpId="0" animBg="1"/>
      <p:bldP spid="27" grpId="0" animBg="1"/>
      <p:bldP spid="32" grpId="0" animBg="1"/>
      <p:bldP spid="34" grpId="0" animBg="1"/>
      <p:bldP spid="35" grpId="0" animBg="1"/>
      <p:bldP spid="12" grpId="0" animBg="1"/>
      <p:bldP spid="17" grpId="0" animBg="1"/>
      <p:bldP spid="28" grpId="0" animBg="1"/>
      <p:bldP spid="31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181738" y="5329758"/>
            <a:ext cx="12072359" cy="14869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Akquisition und Extinktion der schmerzbezogenen Angst</a:t>
            </a:r>
            <a:endParaRPr lang="de-DE" dirty="0"/>
          </a:p>
        </p:txBody>
      </p:sp>
      <p:sp>
        <p:nvSpPr>
          <p:cNvPr id="6" name="Abgerundetes Rechteck 5"/>
          <p:cNvSpPr/>
          <p:nvPr/>
        </p:nvSpPr>
        <p:spPr>
          <a:xfrm>
            <a:off x="3025806" y="4185144"/>
            <a:ext cx="598517" cy="179491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CS</a:t>
            </a:r>
          </a:p>
        </p:txBody>
      </p:sp>
      <p:sp>
        <p:nvSpPr>
          <p:cNvPr id="16" name="Abgerundetes Rechteck 15"/>
          <p:cNvSpPr/>
          <p:nvPr/>
        </p:nvSpPr>
        <p:spPr>
          <a:xfrm>
            <a:off x="4322603" y="3446142"/>
            <a:ext cx="864524" cy="639253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CR</a:t>
            </a:r>
          </a:p>
        </p:txBody>
      </p:sp>
      <p:sp>
        <p:nvSpPr>
          <p:cNvPr id="17" name="Abgerundetes Rechteck 16"/>
          <p:cNvSpPr/>
          <p:nvPr/>
        </p:nvSpPr>
        <p:spPr>
          <a:xfrm>
            <a:off x="4322603" y="5980060"/>
            <a:ext cx="864524" cy="63925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trike="sngStrike" dirty="0">
                <a:solidFill>
                  <a:schemeClr val="tx1"/>
                </a:solidFill>
              </a:rPr>
              <a:t>CR</a:t>
            </a:r>
          </a:p>
        </p:txBody>
      </p:sp>
      <p:sp>
        <p:nvSpPr>
          <p:cNvPr id="18" name="Abgerundetes Rechteck 17"/>
          <p:cNvSpPr/>
          <p:nvPr/>
        </p:nvSpPr>
        <p:spPr>
          <a:xfrm>
            <a:off x="4322601" y="4386503"/>
            <a:ext cx="3325091" cy="324576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US Akquisition </a:t>
            </a:r>
          </a:p>
        </p:txBody>
      </p:sp>
      <p:sp>
        <p:nvSpPr>
          <p:cNvPr id="20" name="Abgerundetes Rechteck 19"/>
          <p:cNvSpPr/>
          <p:nvPr/>
        </p:nvSpPr>
        <p:spPr>
          <a:xfrm>
            <a:off x="4322601" y="5351120"/>
            <a:ext cx="3325091" cy="324576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Kein US  </a:t>
            </a:r>
            <a:r>
              <a:rPr lang="de-DE" dirty="0">
                <a:solidFill>
                  <a:schemeClr val="tx1"/>
                </a:solidFill>
              </a:rPr>
              <a:t>Extinktion</a:t>
            </a:r>
          </a:p>
        </p:txBody>
      </p:sp>
      <p:sp>
        <p:nvSpPr>
          <p:cNvPr id="21" name="Abgerundetes Rechteck 20"/>
          <p:cNvSpPr/>
          <p:nvPr/>
        </p:nvSpPr>
        <p:spPr>
          <a:xfrm>
            <a:off x="8483134" y="2380006"/>
            <a:ext cx="1585425" cy="45494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Einschränkung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Abgerundetes Rechteck 21"/>
          <p:cNvSpPr/>
          <p:nvPr/>
        </p:nvSpPr>
        <p:spPr>
          <a:xfrm>
            <a:off x="8102136" y="3234652"/>
            <a:ext cx="1424249" cy="4434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Bedrohung</a:t>
            </a:r>
          </a:p>
        </p:txBody>
      </p:sp>
      <p:sp>
        <p:nvSpPr>
          <p:cNvPr id="23" name="Abgerundetes Rechteck 22"/>
          <p:cNvSpPr/>
          <p:nvPr/>
        </p:nvSpPr>
        <p:spPr>
          <a:xfrm>
            <a:off x="4567841" y="1583155"/>
            <a:ext cx="2701639" cy="103770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Schutzmaßnahmen: 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Flucht/Vermeidung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Erhöhte </a:t>
            </a:r>
            <a:r>
              <a:rPr lang="de-DE" dirty="0" err="1">
                <a:solidFill>
                  <a:schemeClr val="tx1"/>
                </a:solidFill>
              </a:rPr>
              <a:t>Arousal</a:t>
            </a:r>
            <a:r>
              <a:rPr lang="de-DE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de-DE" dirty="0" err="1">
                <a:solidFill>
                  <a:schemeClr val="tx1"/>
                </a:solidFill>
              </a:rPr>
              <a:t>Hypervigilanz</a:t>
            </a:r>
            <a:r>
              <a:rPr lang="de-DE" dirty="0">
                <a:solidFill>
                  <a:schemeClr val="tx1"/>
                </a:solidFill>
              </a:rPr>
              <a:t> etc. …</a:t>
            </a:r>
          </a:p>
        </p:txBody>
      </p:sp>
      <p:sp>
        <p:nvSpPr>
          <p:cNvPr id="24" name="Abgerundetes Rechteck 23"/>
          <p:cNvSpPr/>
          <p:nvPr/>
        </p:nvSpPr>
        <p:spPr>
          <a:xfrm>
            <a:off x="8309865" y="4549605"/>
            <a:ext cx="2080954" cy="103770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Arten: 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Direkte Erfahrung 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Beobachten 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Instruktionen</a:t>
            </a:r>
          </a:p>
        </p:txBody>
      </p:sp>
      <p:sp>
        <p:nvSpPr>
          <p:cNvPr id="25" name="Abgerundetes Rechteck 24"/>
          <p:cNvSpPr/>
          <p:nvPr/>
        </p:nvSpPr>
        <p:spPr>
          <a:xfrm>
            <a:off x="417241" y="4563749"/>
            <a:ext cx="2080954" cy="103770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Stimuliart</a:t>
            </a:r>
            <a:r>
              <a:rPr lang="de-DE" dirty="0" smtClean="0">
                <a:solidFill>
                  <a:schemeClr val="tx1"/>
                </a:solidFill>
              </a:rPr>
              <a:t>: </a:t>
            </a:r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 err="1">
                <a:solidFill>
                  <a:schemeClr val="tx1"/>
                </a:solidFill>
              </a:rPr>
              <a:t>Exterozeptiver</a:t>
            </a:r>
            <a:r>
              <a:rPr lang="de-DE" dirty="0">
                <a:solidFill>
                  <a:schemeClr val="tx1"/>
                </a:solidFill>
              </a:rPr>
              <a:t> CS</a:t>
            </a:r>
          </a:p>
          <a:p>
            <a:pPr algn="ctr"/>
            <a:r>
              <a:rPr lang="de-DE" dirty="0" err="1">
                <a:solidFill>
                  <a:schemeClr val="tx1"/>
                </a:solidFill>
              </a:rPr>
              <a:t>Interozeptiver</a:t>
            </a:r>
            <a:r>
              <a:rPr lang="de-DE" dirty="0">
                <a:solidFill>
                  <a:schemeClr val="tx1"/>
                </a:solidFill>
              </a:rPr>
              <a:t> CS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Propriozeptiver CS</a:t>
            </a:r>
          </a:p>
        </p:txBody>
      </p:sp>
      <p:sp>
        <p:nvSpPr>
          <p:cNvPr id="26" name="Textfeld 25"/>
          <p:cNvSpPr txBox="1"/>
          <p:nvPr/>
        </p:nvSpPr>
        <p:spPr>
          <a:xfrm>
            <a:off x="5130303" y="4814888"/>
            <a:ext cx="2422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Inhibierendes Lernen</a:t>
            </a:r>
            <a:endParaRPr lang="de-DE" dirty="0"/>
          </a:p>
        </p:txBody>
      </p:sp>
      <p:sp>
        <p:nvSpPr>
          <p:cNvPr id="27" name="Pfeil nach rechts 26"/>
          <p:cNvSpPr/>
          <p:nvPr/>
        </p:nvSpPr>
        <p:spPr>
          <a:xfrm rot="16200000">
            <a:off x="4448037" y="2801956"/>
            <a:ext cx="513929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8" name="Pfeil nach rechts 27"/>
          <p:cNvSpPr/>
          <p:nvPr/>
        </p:nvSpPr>
        <p:spPr>
          <a:xfrm rot="1230648">
            <a:off x="7606376" y="1986751"/>
            <a:ext cx="665950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9" name="Pfeil nach rechts 28"/>
          <p:cNvSpPr/>
          <p:nvPr/>
        </p:nvSpPr>
        <p:spPr>
          <a:xfrm rot="7980000">
            <a:off x="3695183" y="5955961"/>
            <a:ext cx="337405" cy="339272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  <a:scene3d>
            <a:camera prst="orthographicFront">
              <a:rot lat="0" lon="0" rev="6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0" name="Pfeil nach rechts 29"/>
          <p:cNvSpPr/>
          <p:nvPr/>
        </p:nvSpPr>
        <p:spPr>
          <a:xfrm rot="7980000">
            <a:off x="3694739" y="3815960"/>
            <a:ext cx="337405" cy="339272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  <a:scene3d>
            <a:camera prst="orthographicFront">
              <a:rot lat="0" lon="0" rev="102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1" name="Pfeil nach rechts 30"/>
          <p:cNvSpPr/>
          <p:nvPr/>
        </p:nvSpPr>
        <p:spPr>
          <a:xfrm rot="9145808">
            <a:off x="7752819" y="3731502"/>
            <a:ext cx="413386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 nach rechts 31"/>
          <p:cNvSpPr/>
          <p:nvPr/>
        </p:nvSpPr>
        <p:spPr>
          <a:xfrm rot="6517418">
            <a:off x="8808305" y="2868926"/>
            <a:ext cx="264709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cxnSp>
        <p:nvCxnSpPr>
          <p:cNvPr id="34" name="Gerade Verbindung mit Pfeil 33"/>
          <p:cNvCxnSpPr/>
          <p:nvPr/>
        </p:nvCxnSpPr>
        <p:spPr>
          <a:xfrm flipH="1">
            <a:off x="4705001" y="4711079"/>
            <a:ext cx="11081" cy="640040"/>
          </a:xfrm>
          <a:prstGeom prst="straightConnector1">
            <a:avLst/>
          </a:prstGeom>
          <a:ln w="317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/>
          <p:cNvCxnSpPr>
            <a:stCxn id="24" idx="1"/>
            <a:endCxn id="18" idx="3"/>
          </p:cNvCxnSpPr>
          <p:nvPr/>
        </p:nvCxnSpPr>
        <p:spPr>
          <a:xfrm flipH="1" flipV="1">
            <a:off x="7647692" y="4548791"/>
            <a:ext cx="662173" cy="51966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24" idx="1"/>
            <a:endCxn id="20" idx="3"/>
          </p:cNvCxnSpPr>
          <p:nvPr/>
        </p:nvCxnSpPr>
        <p:spPr>
          <a:xfrm flipH="1">
            <a:off x="7647692" y="5068457"/>
            <a:ext cx="662173" cy="44495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25" idx="3"/>
            <a:endCxn id="6" idx="1"/>
          </p:cNvCxnSpPr>
          <p:nvPr/>
        </p:nvCxnSpPr>
        <p:spPr>
          <a:xfrm>
            <a:off x="2498195" y="5082601"/>
            <a:ext cx="527611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Grafik 4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9505" y="156433"/>
            <a:ext cx="1714500" cy="1714500"/>
          </a:xfrm>
          <a:prstGeom prst="rect">
            <a:avLst/>
          </a:prstGeom>
        </p:spPr>
      </p:pic>
      <p:sp>
        <p:nvSpPr>
          <p:cNvPr id="49" name="Textfeld 48"/>
          <p:cNvSpPr txBox="1"/>
          <p:nvPr/>
        </p:nvSpPr>
        <p:spPr>
          <a:xfrm>
            <a:off x="10357712" y="1870933"/>
            <a:ext cx="1756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Prof. Dr. </a:t>
            </a:r>
            <a:r>
              <a:rPr lang="de-DE" sz="1400" dirty="0" err="1"/>
              <a:t>Vlaeyen</a:t>
            </a:r>
            <a:r>
              <a:rPr lang="de-DE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341627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Schonverhalten 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748" y="1675911"/>
            <a:ext cx="4112812" cy="4064426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14814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30900" y="1867624"/>
            <a:ext cx="7053883" cy="3936780"/>
          </a:xfrm>
        </p:spPr>
        <p:txBody>
          <a:bodyPr>
            <a:normAutofit/>
          </a:bodyPr>
          <a:lstStyle/>
          <a:p>
            <a:r>
              <a:rPr lang="de-DE" dirty="0"/>
              <a:t>(Fehl-) Wahrnehmung und ( Fehl-) Einschätzung </a:t>
            </a:r>
            <a:r>
              <a:rPr lang="de-DE" dirty="0" err="1"/>
              <a:t>interozeptiver</a:t>
            </a:r>
            <a:r>
              <a:rPr lang="de-DE" dirty="0"/>
              <a:t> Empfindungen als Hinweisreiz auf das Auftreten von schweren Schmerzen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15</a:t>
            </a:fld>
            <a:endParaRPr lang="de-DE" dirty="0"/>
          </a:p>
        </p:txBody>
      </p:sp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2">
            <a:lum contras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3936" y="1239266"/>
            <a:ext cx="3312565" cy="4469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2365927" y="3475985"/>
            <a:ext cx="55261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solidFill>
                  <a:srgbClr val="FF0000"/>
                </a:solidFill>
              </a:rPr>
              <a:t>Woher kommt diese interozeptive Dysfunktion? </a:t>
            </a:r>
            <a:endParaRPr lang="de-DE" sz="2800" dirty="0">
              <a:solidFill>
                <a:srgbClr val="FF0000"/>
              </a:solidFill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023601" y="4810670"/>
            <a:ext cx="6868482" cy="993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1748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6320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0892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464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buFont typeface="Wingdings" charset="0"/>
              <a:buNone/>
            </a:pPr>
            <a:r>
              <a:rPr lang="nl-NL" sz="1800" i="1" dirty="0" smtClean="0">
                <a:latin typeface="+mn-lt"/>
              </a:rPr>
              <a:t>DePeuter</a:t>
            </a:r>
            <a:r>
              <a:rPr lang="nl-NL" sz="1800" i="1" dirty="0">
                <a:latin typeface="+mn-lt"/>
              </a:rPr>
              <a:t>, </a:t>
            </a:r>
            <a:r>
              <a:rPr lang="nl-NL" sz="1800" i="1" dirty="0" smtClean="0">
                <a:latin typeface="+mn-lt"/>
              </a:rPr>
              <a:t>Diestl, Vansteenwegenl</a:t>
            </a:r>
            <a:r>
              <a:rPr lang="nl-NL" sz="1800" i="1" dirty="0">
                <a:latin typeface="+mn-lt"/>
              </a:rPr>
              <a:t>, </a:t>
            </a:r>
            <a:r>
              <a:rPr lang="nl-NL" sz="1800" i="1" dirty="0" smtClean="0">
                <a:latin typeface="+mn-lt"/>
              </a:rPr>
              <a:t>van </a:t>
            </a:r>
            <a:r>
              <a:rPr lang="nl-NL" sz="1800" i="1" dirty="0">
                <a:latin typeface="+mn-lt"/>
              </a:rPr>
              <a:t>den </a:t>
            </a:r>
            <a:r>
              <a:rPr lang="nl-NL" sz="1800" i="1" dirty="0" smtClean="0">
                <a:latin typeface="+mn-lt"/>
              </a:rPr>
              <a:t>Bergh &amp; </a:t>
            </a:r>
            <a:r>
              <a:rPr lang="nl-NL" sz="1800" i="1" dirty="0">
                <a:latin typeface="+mn-lt"/>
              </a:rPr>
              <a:t>Vlaeyen </a:t>
            </a:r>
            <a:r>
              <a:rPr lang="nl-NL" sz="1800" i="1" dirty="0" smtClean="0">
                <a:latin typeface="+mn-lt"/>
              </a:rPr>
              <a:t>(</a:t>
            </a:r>
            <a:r>
              <a:rPr lang="nl-NL" sz="1800" i="1" dirty="0">
                <a:latin typeface="+mn-lt"/>
              </a:rPr>
              <a:t>2011</a:t>
            </a:r>
            <a:r>
              <a:rPr lang="nl-NL" sz="1800" i="1" dirty="0" smtClean="0">
                <a:latin typeface="+mn-lt"/>
              </a:rPr>
              <a:t>)</a:t>
            </a:r>
          </a:p>
          <a:p>
            <a:pPr algn="r">
              <a:buFont typeface="Wingdings" charset="0"/>
              <a:buNone/>
            </a:pPr>
            <a:r>
              <a:rPr lang="fr-FR" sz="1800" i="1" dirty="0" err="1" smtClean="0">
                <a:latin typeface="+mn-lt"/>
              </a:rPr>
              <a:t>Vlaeyen</a:t>
            </a:r>
            <a:r>
              <a:rPr lang="fr-FR" sz="1800" i="1" dirty="0" smtClean="0">
                <a:latin typeface="+mn-lt"/>
              </a:rPr>
              <a:t> </a:t>
            </a:r>
            <a:r>
              <a:rPr lang="fr-FR" sz="1800" i="1" dirty="0">
                <a:latin typeface="+mn-lt"/>
              </a:rPr>
              <a:t>&amp; Linton (</a:t>
            </a:r>
            <a:r>
              <a:rPr lang="fr-FR" sz="1800" i="1" dirty="0" smtClean="0">
                <a:latin typeface="+mn-lt"/>
              </a:rPr>
              <a:t>2012)</a:t>
            </a:r>
            <a:endParaRPr lang="fr-FR" sz="1800" i="1" dirty="0">
              <a:latin typeface="+mn-lt"/>
            </a:endParaRPr>
          </a:p>
          <a:p>
            <a:pPr algn="r">
              <a:buFont typeface="Wingdings" charset="0"/>
              <a:buNone/>
            </a:pPr>
            <a:r>
              <a:rPr lang="fr-FR" sz="1800" i="1" dirty="0" err="1">
                <a:latin typeface="+mn-lt"/>
              </a:rPr>
              <a:t>Vlaeyen</a:t>
            </a:r>
            <a:r>
              <a:rPr lang="fr-FR" sz="1800" i="1" dirty="0">
                <a:latin typeface="+mn-lt"/>
              </a:rPr>
              <a:t> (2015</a:t>
            </a:r>
            <a:r>
              <a:rPr lang="fr-FR" sz="1800" i="1" dirty="0" smtClean="0">
                <a:latin typeface="+mn-lt"/>
              </a:rPr>
              <a:t>)</a:t>
            </a:r>
            <a:endParaRPr lang="fr-FR" sz="1800" i="1" dirty="0">
              <a:latin typeface="+mn-lt"/>
            </a:endParaRPr>
          </a:p>
          <a:p>
            <a:pPr algn="r">
              <a:buFont typeface="Wingdings" charset="0"/>
              <a:buNone/>
            </a:pPr>
            <a:r>
              <a:rPr lang="fr-FR" sz="1800" i="1" dirty="0" err="1">
                <a:latin typeface="+mn-lt"/>
              </a:rPr>
              <a:t>Zaman</a:t>
            </a:r>
            <a:r>
              <a:rPr lang="fr-FR" sz="1800" i="1" dirty="0">
                <a:latin typeface="+mn-lt"/>
              </a:rPr>
              <a:t> et al. (2015</a:t>
            </a:r>
            <a:r>
              <a:rPr lang="fr-FR" sz="1800" i="1" dirty="0" smtClean="0">
                <a:latin typeface="+mn-lt"/>
              </a:rPr>
              <a:t>)</a:t>
            </a: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51795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</a:t>
            </a:r>
            <a:r>
              <a:rPr lang="de-DE" dirty="0" smtClean="0"/>
              <a:t>lassische Konditionierung von Angst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6" name="Pfeil nach rechts 5"/>
          <p:cNvSpPr/>
          <p:nvPr/>
        </p:nvSpPr>
        <p:spPr bwMode="auto">
          <a:xfrm>
            <a:off x="7941917" y="2629284"/>
            <a:ext cx="792163" cy="352425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sp>
        <p:nvSpPr>
          <p:cNvPr id="7" name="Textfeld 5"/>
          <p:cNvSpPr txBox="1">
            <a:spLocks noChangeArrowheads="1"/>
          </p:cNvSpPr>
          <p:nvPr/>
        </p:nvSpPr>
        <p:spPr bwMode="auto">
          <a:xfrm>
            <a:off x="9094441" y="2605472"/>
            <a:ext cx="1163463" cy="523220"/>
          </a:xfrm>
          <a:prstGeom prst="rect">
            <a:avLst/>
          </a:prstGeom>
          <a:noFill/>
          <a:ln w="25400">
            <a:solidFill>
              <a:schemeClr val="bg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de-DE" altLang="de-DE" sz="2800" dirty="0">
                <a:latin typeface="+mn-lt"/>
              </a:rPr>
              <a:t>Angst</a:t>
            </a:r>
          </a:p>
        </p:txBody>
      </p:sp>
      <p:sp>
        <p:nvSpPr>
          <p:cNvPr id="8" name="Textfeld 6"/>
          <p:cNvSpPr txBox="1">
            <a:spLocks noChangeArrowheads="1"/>
          </p:cNvSpPr>
          <p:nvPr/>
        </p:nvSpPr>
        <p:spPr bwMode="auto">
          <a:xfrm>
            <a:off x="7052154" y="3145672"/>
            <a:ext cx="576262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altLang="de-DE" sz="2800" dirty="0">
                <a:latin typeface="+mn-lt"/>
              </a:rPr>
              <a:t>US</a:t>
            </a:r>
          </a:p>
        </p:txBody>
      </p:sp>
      <p:sp>
        <p:nvSpPr>
          <p:cNvPr id="9" name="Textfeld 7"/>
          <p:cNvSpPr txBox="1">
            <a:spLocks noChangeArrowheads="1"/>
          </p:cNvSpPr>
          <p:nvPr/>
        </p:nvSpPr>
        <p:spPr bwMode="auto">
          <a:xfrm>
            <a:off x="9237317" y="3148397"/>
            <a:ext cx="72072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de-DE" sz="2800" dirty="0">
                <a:latin typeface="+mn-lt"/>
              </a:rPr>
              <a:t>U</a:t>
            </a:r>
            <a:r>
              <a:rPr lang="de-DE" altLang="de-DE" sz="2800" dirty="0" smtClean="0">
                <a:latin typeface="+mn-lt"/>
              </a:rPr>
              <a:t>R</a:t>
            </a:r>
            <a:endParaRPr lang="de-DE" altLang="de-DE" sz="2800" dirty="0">
              <a:latin typeface="+mn-lt"/>
            </a:endParaRPr>
          </a:p>
        </p:txBody>
      </p:sp>
      <p:pic>
        <p:nvPicPr>
          <p:cNvPr id="10" name="Picture 8" descr="http://media.4teachers.de/images/thumbs/image_thumb.2557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767" y="4246952"/>
            <a:ext cx="468313" cy="658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Pfeil nach rechts 10"/>
          <p:cNvSpPr/>
          <p:nvPr/>
        </p:nvSpPr>
        <p:spPr bwMode="auto">
          <a:xfrm>
            <a:off x="6213130" y="4399352"/>
            <a:ext cx="792162" cy="354012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pic>
        <p:nvPicPr>
          <p:cNvPr id="12" name="Picture 14" descr="http://img2.wikia.nocookie.net/__cb20090702183701/acdc/de/images/c/c9/ACDC_Blitz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5467" y="2490240"/>
            <a:ext cx="360362" cy="70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Pfeil nach rechts 12"/>
          <p:cNvSpPr/>
          <p:nvPr/>
        </p:nvSpPr>
        <p:spPr bwMode="auto">
          <a:xfrm>
            <a:off x="7941917" y="4400939"/>
            <a:ext cx="792163" cy="352425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sp>
        <p:nvSpPr>
          <p:cNvPr id="15" name="Textfeld 15"/>
          <p:cNvSpPr txBox="1">
            <a:spLocks noChangeArrowheads="1"/>
          </p:cNvSpPr>
          <p:nvPr/>
        </p:nvSpPr>
        <p:spPr bwMode="auto">
          <a:xfrm>
            <a:off x="7135467" y="4947039"/>
            <a:ext cx="80645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de-DE" sz="2800" dirty="0">
                <a:latin typeface="+mn-lt"/>
              </a:rPr>
              <a:t>US</a:t>
            </a:r>
          </a:p>
        </p:txBody>
      </p:sp>
      <p:sp>
        <p:nvSpPr>
          <p:cNvPr id="16" name="Textfeld 16"/>
          <p:cNvSpPr txBox="1">
            <a:spLocks noChangeArrowheads="1"/>
          </p:cNvSpPr>
          <p:nvPr/>
        </p:nvSpPr>
        <p:spPr bwMode="auto">
          <a:xfrm>
            <a:off x="9223030" y="4947039"/>
            <a:ext cx="57626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de-DE" sz="2800" dirty="0">
                <a:latin typeface="+mn-lt"/>
              </a:rPr>
              <a:t>CR</a:t>
            </a:r>
          </a:p>
        </p:txBody>
      </p:sp>
      <p:sp>
        <p:nvSpPr>
          <p:cNvPr id="17" name="Textfeld 17"/>
          <p:cNvSpPr txBox="1">
            <a:spLocks noChangeArrowheads="1"/>
          </p:cNvSpPr>
          <p:nvPr/>
        </p:nvSpPr>
        <p:spPr bwMode="auto">
          <a:xfrm>
            <a:off x="5529784" y="4947039"/>
            <a:ext cx="9399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2800"/>
            </a:lvl1pPr>
            <a:lvl2pPr marL="742950" indent="-285750">
              <a:defRPr sz="2000">
                <a:latin typeface="Arial" panose="020B0604020202020204" pitchFamily="34" charset="0"/>
              </a:defRPr>
            </a:lvl2pPr>
            <a:lvl3pPr marL="1143000" indent="-228600">
              <a:defRPr sz="2000">
                <a:latin typeface="Arial" panose="020B0604020202020204" pitchFamily="34" charset="0"/>
              </a:defRPr>
            </a:lvl3pPr>
            <a:lvl4pPr marL="1600200" indent="-228600">
              <a:defRPr sz="2000">
                <a:latin typeface="Arial" panose="020B0604020202020204" pitchFamily="34" charset="0"/>
              </a:defRPr>
            </a:lvl4pPr>
            <a:lvl5pPr marL="2057400" indent="-228600">
              <a:defRPr sz="2000"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9pPr>
          </a:lstStyle>
          <a:p>
            <a:r>
              <a:rPr lang="de-DE" altLang="de-DE" dirty="0"/>
              <a:t>CS+</a:t>
            </a:r>
          </a:p>
        </p:txBody>
      </p:sp>
      <p:sp>
        <p:nvSpPr>
          <p:cNvPr id="18" name="Textfeld 18"/>
          <p:cNvSpPr txBox="1">
            <a:spLocks noChangeArrowheads="1"/>
          </p:cNvSpPr>
          <p:nvPr/>
        </p:nvSpPr>
        <p:spPr bwMode="auto">
          <a:xfrm>
            <a:off x="3261967" y="4226314"/>
            <a:ext cx="215265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2800"/>
            </a:lvl1pPr>
            <a:lvl2pPr marL="742950" indent="-285750">
              <a:defRPr sz="2000">
                <a:latin typeface="Arial" panose="020B0604020202020204" pitchFamily="34" charset="0"/>
              </a:defRPr>
            </a:lvl2pPr>
            <a:lvl3pPr marL="1143000" indent="-228600">
              <a:defRPr sz="2000">
                <a:latin typeface="Arial" panose="020B0604020202020204" pitchFamily="34" charset="0"/>
              </a:defRPr>
            </a:lvl3pPr>
            <a:lvl4pPr marL="1600200" indent="-228600">
              <a:defRPr sz="2000">
                <a:latin typeface="Arial" panose="020B0604020202020204" pitchFamily="34" charset="0"/>
              </a:defRPr>
            </a:lvl4pPr>
            <a:lvl5pPr marL="2057400" indent="-228600">
              <a:defRPr sz="2000"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9pPr>
          </a:lstStyle>
          <a:p>
            <a:r>
              <a:rPr lang="de-DE" altLang="de-DE" dirty="0"/>
              <a:t>Externer </a:t>
            </a:r>
          </a:p>
          <a:p>
            <a:r>
              <a:rPr lang="de-DE" altLang="de-DE" dirty="0"/>
              <a:t>CS</a:t>
            </a:r>
          </a:p>
        </p:txBody>
      </p:sp>
      <p:pic>
        <p:nvPicPr>
          <p:cNvPr id="19" name="Picture 14" descr="http://img2.wikia.nocookie.net/__cb20090702183701/acdc/de/images/c/c9/ACDC_Blitz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1193" y="4186732"/>
            <a:ext cx="360362" cy="70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feld 5"/>
          <p:cNvSpPr txBox="1">
            <a:spLocks noChangeArrowheads="1"/>
          </p:cNvSpPr>
          <p:nvPr/>
        </p:nvSpPr>
        <p:spPr bwMode="auto">
          <a:xfrm>
            <a:off x="9094440" y="4278341"/>
            <a:ext cx="1163463" cy="523220"/>
          </a:xfrm>
          <a:prstGeom prst="rect">
            <a:avLst/>
          </a:prstGeom>
          <a:noFill/>
          <a:ln w="25400">
            <a:solidFill>
              <a:schemeClr val="bg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de-DE" altLang="de-DE" sz="2800" dirty="0">
                <a:latin typeface="+mn-lt"/>
              </a:rPr>
              <a:t>Angst</a:t>
            </a:r>
          </a:p>
        </p:txBody>
      </p:sp>
    </p:spTree>
    <p:extLst>
      <p:ext uri="{BB962C8B-B14F-4D97-AF65-F5344CB8AC3E}">
        <p14:creationId xmlns:p14="http://schemas.microsoft.com/office/powerpoint/2010/main" val="33690331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/>
      <p:bldP spid="16" grpId="0"/>
      <p:bldP spid="17" grpId="0"/>
      <p:bldP spid="18" grpId="0"/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4" name="Textfeld 16"/>
          <p:cNvSpPr txBox="1">
            <a:spLocks noChangeArrowheads="1"/>
          </p:cNvSpPr>
          <p:nvPr/>
        </p:nvSpPr>
        <p:spPr bwMode="auto">
          <a:xfrm>
            <a:off x="9223030" y="4947039"/>
            <a:ext cx="57626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de-DE" sz="2800" dirty="0">
                <a:latin typeface="+mn-lt"/>
              </a:rPr>
              <a:t>CR</a:t>
            </a:r>
          </a:p>
        </p:txBody>
      </p:sp>
      <p:sp>
        <p:nvSpPr>
          <p:cNvPr id="33" name="Textfeld 15"/>
          <p:cNvSpPr txBox="1">
            <a:spLocks noChangeArrowheads="1"/>
          </p:cNvSpPr>
          <p:nvPr/>
        </p:nvSpPr>
        <p:spPr bwMode="auto">
          <a:xfrm>
            <a:off x="7135467" y="4947039"/>
            <a:ext cx="80645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de-DE" sz="2800" dirty="0">
                <a:latin typeface="+mn-lt"/>
              </a:rPr>
              <a:t>US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</a:t>
            </a:r>
            <a:r>
              <a:rPr lang="de-DE" dirty="0" smtClean="0"/>
              <a:t>lassische Konditionierung von Angst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11" name="Pfeil nach rechts 10"/>
          <p:cNvSpPr/>
          <p:nvPr/>
        </p:nvSpPr>
        <p:spPr bwMode="auto">
          <a:xfrm>
            <a:off x="6213130" y="4412415"/>
            <a:ext cx="792162" cy="354012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sp>
        <p:nvSpPr>
          <p:cNvPr id="13" name="Pfeil nach rechts 12"/>
          <p:cNvSpPr/>
          <p:nvPr/>
        </p:nvSpPr>
        <p:spPr bwMode="auto">
          <a:xfrm>
            <a:off x="7941917" y="4414002"/>
            <a:ext cx="792163" cy="352425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sp>
        <p:nvSpPr>
          <p:cNvPr id="18" name="Textfeld 18"/>
          <p:cNvSpPr txBox="1">
            <a:spLocks noChangeArrowheads="1"/>
          </p:cNvSpPr>
          <p:nvPr/>
        </p:nvSpPr>
        <p:spPr bwMode="auto">
          <a:xfrm>
            <a:off x="3110779" y="4307882"/>
            <a:ext cx="215265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de-DE" sz="2800" dirty="0">
                <a:latin typeface="+mn-lt"/>
              </a:rPr>
              <a:t>Interner</a:t>
            </a:r>
          </a:p>
          <a:p>
            <a:r>
              <a:rPr lang="de-DE" altLang="de-DE" sz="2800" dirty="0">
                <a:latin typeface="+mn-lt"/>
              </a:rPr>
              <a:t>CS</a:t>
            </a:r>
          </a:p>
        </p:txBody>
      </p:sp>
      <p:pic>
        <p:nvPicPr>
          <p:cNvPr id="23" name="Picture 12" descr="http://www.aerztezeitung.de/img.ashx?f=/docs/2010/06/14/2659810_108a1001_D_Ar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4797" y="3852111"/>
            <a:ext cx="753259" cy="1129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4" descr="http://www.kidcheck.de/images/ergebn_f11_t1_120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896" y="3866497"/>
            <a:ext cx="1464996" cy="891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6609211" y="5395477"/>
            <a:ext cx="5349464" cy="862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1748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6320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0892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464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fr-FR" sz="1800" i="1" dirty="0" err="1" smtClean="0">
                <a:latin typeface="+mn-lt"/>
                <a:cs typeface="Calibri"/>
              </a:rPr>
              <a:t>Pappens</a:t>
            </a:r>
            <a:r>
              <a:rPr lang="fr-FR" sz="1800" i="1" dirty="0" smtClean="0">
                <a:latin typeface="+mn-lt"/>
                <a:cs typeface="Calibri"/>
              </a:rPr>
              <a:t>, </a:t>
            </a:r>
            <a:r>
              <a:rPr lang="fr-FR" sz="1800" i="1" dirty="0" err="1">
                <a:latin typeface="+mn-lt"/>
                <a:cs typeface="Calibri"/>
              </a:rPr>
              <a:t>Smets</a:t>
            </a:r>
            <a:r>
              <a:rPr lang="fr-FR" sz="1800" i="1" dirty="0" smtClean="0">
                <a:latin typeface="+mn-lt"/>
                <a:cs typeface="Calibri"/>
              </a:rPr>
              <a:t>, </a:t>
            </a:r>
            <a:r>
              <a:rPr lang="fr-FR" sz="1800" i="1" dirty="0" err="1">
                <a:latin typeface="+mn-lt"/>
                <a:cs typeface="Calibri"/>
              </a:rPr>
              <a:t>Vansteenwegen</a:t>
            </a:r>
            <a:r>
              <a:rPr lang="fr-FR" sz="1800" i="1" dirty="0">
                <a:latin typeface="+mn-lt"/>
                <a:cs typeface="Calibri"/>
              </a:rPr>
              <a:t>, </a:t>
            </a:r>
            <a:r>
              <a:rPr lang="fr-FR" sz="1800" i="1" dirty="0" err="1" smtClean="0">
                <a:latin typeface="+mn-lt"/>
                <a:cs typeface="Calibri"/>
              </a:rPr>
              <a:t>Bergh</a:t>
            </a:r>
            <a:r>
              <a:rPr lang="fr-FR" sz="1800" i="1" dirty="0">
                <a:latin typeface="+mn-lt"/>
                <a:cs typeface="Calibri"/>
              </a:rPr>
              <a:t> </a:t>
            </a:r>
            <a:r>
              <a:rPr lang="fr-FR" sz="1800" i="1" dirty="0" smtClean="0">
                <a:latin typeface="+mn-lt"/>
                <a:cs typeface="Calibri"/>
              </a:rPr>
              <a:t>&amp; Diest </a:t>
            </a:r>
            <a:r>
              <a:rPr lang="fr-FR" sz="1800" i="1" dirty="0">
                <a:latin typeface="+mn-lt"/>
                <a:cs typeface="Calibri"/>
              </a:rPr>
              <a:t>(2012</a:t>
            </a:r>
            <a:r>
              <a:rPr lang="fr-FR" sz="1800" i="1" dirty="0" smtClean="0">
                <a:latin typeface="+mn-lt"/>
                <a:cs typeface="Calibri"/>
              </a:rPr>
              <a:t>)</a:t>
            </a:r>
          </a:p>
          <a:p>
            <a:pPr algn="r">
              <a:spcBef>
                <a:spcPct val="20000"/>
              </a:spcBef>
            </a:pPr>
            <a:r>
              <a:rPr lang="de-DE" sz="1800" i="1" dirty="0">
                <a:latin typeface="+mn-lt"/>
                <a:cs typeface="Calibri"/>
              </a:rPr>
              <a:t>Hamm, Richter &amp; </a:t>
            </a:r>
            <a:r>
              <a:rPr lang="de-DE" sz="1800" i="1" dirty="0" err="1">
                <a:latin typeface="+mn-lt"/>
                <a:cs typeface="Calibri"/>
              </a:rPr>
              <a:t>Pané-Farré</a:t>
            </a:r>
            <a:r>
              <a:rPr lang="de-DE" sz="1800" i="1" dirty="0">
                <a:latin typeface="+mn-lt"/>
                <a:cs typeface="Calibri"/>
              </a:rPr>
              <a:t> (2014</a:t>
            </a:r>
            <a:r>
              <a:rPr lang="de-DE" sz="1800" i="1" dirty="0" smtClean="0">
                <a:latin typeface="+mn-lt"/>
                <a:cs typeface="Calibri"/>
              </a:rPr>
              <a:t>) </a:t>
            </a:r>
            <a:endParaRPr lang="de-DE" sz="1800" i="1" dirty="0">
              <a:latin typeface="+mn-lt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fr-FR" sz="1800" i="1" dirty="0" smtClean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r>
              <a:rPr lang="fr-FR" sz="1800" i="1" dirty="0" smtClean="0">
                <a:latin typeface="+mn-lt"/>
                <a:cs typeface="Calibri"/>
              </a:rPr>
              <a:t> </a:t>
            </a:r>
            <a:endParaRPr lang="de-DE" sz="1800" i="1" dirty="0" smtClean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  <a:cs typeface="Calibri"/>
              </a:rPr>
              <a:t> </a:t>
            </a:r>
          </a:p>
        </p:txBody>
      </p:sp>
      <p:sp>
        <p:nvSpPr>
          <p:cNvPr id="28" name="Pfeil nach rechts 27"/>
          <p:cNvSpPr/>
          <p:nvPr/>
        </p:nvSpPr>
        <p:spPr bwMode="auto">
          <a:xfrm>
            <a:off x="7941917" y="2629284"/>
            <a:ext cx="792163" cy="352425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sp>
        <p:nvSpPr>
          <p:cNvPr id="29" name="Textfeld 5"/>
          <p:cNvSpPr txBox="1">
            <a:spLocks noChangeArrowheads="1"/>
          </p:cNvSpPr>
          <p:nvPr/>
        </p:nvSpPr>
        <p:spPr bwMode="auto">
          <a:xfrm>
            <a:off x="9094441" y="2605472"/>
            <a:ext cx="1163463" cy="523220"/>
          </a:xfrm>
          <a:prstGeom prst="rect">
            <a:avLst/>
          </a:prstGeom>
          <a:noFill/>
          <a:ln w="25400">
            <a:solidFill>
              <a:schemeClr val="bg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de-DE" altLang="de-DE" sz="2800" dirty="0">
                <a:latin typeface="+mn-lt"/>
              </a:rPr>
              <a:t>Angst</a:t>
            </a:r>
          </a:p>
        </p:txBody>
      </p:sp>
      <p:sp>
        <p:nvSpPr>
          <p:cNvPr id="30" name="Textfeld 6"/>
          <p:cNvSpPr txBox="1">
            <a:spLocks noChangeArrowheads="1"/>
          </p:cNvSpPr>
          <p:nvPr/>
        </p:nvSpPr>
        <p:spPr bwMode="auto">
          <a:xfrm>
            <a:off x="7052154" y="3145672"/>
            <a:ext cx="576262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altLang="de-DE" sz="2800" dirty="0">
                <a:latin typeface="+mn-lt"/>
              </a:rPr>
              <a:t>US</a:t>
            </a:r>
          </a:p>
        </p:txBody>
      </p:sp>
      <p:sp>
        <p:nvSpPr>
          <p:cNvPr id="31" name="Textfeld 7"/>
          <p:cNvSpPr txBox="1">
            <a:spLocks noChangeArrowheads="1"/>
          </p:cNvSpPr>
          <p:nvPr/>
        </p:nvSpPr>
        <p:spPr bwMode="auto">
          <a:xfrm>
            <a:off x="9237317" y="3148397"/>
            <a:ext cx="72072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de-DE" sz="2800" dirty="0">
                <a:latin typeface="+mn-lt"/>
              </a:rPr>
              <a:t>U</a:t>
            </a:r>
            <a:r>
              <a:rPr lang="de-DE" altLang="de-DE" sz="2800" dirty="0" smtClean="0">
                <a:latin typeface="+mn-lt"/>
              </a:rPr>
              <a:t>R</a:t>
            </a:r>
            <a:endParaRPr lang="de-DE" altLang="de-DE" sz="2800" dirty="0">
              <a:latin typeface="+mn-lt"/>
            </a:endParaRPr>
          </a:p>
        </p:txBody>
      </p:sp>
      <p:pic>
        <p:nvPicPr>
          <p:cNvPr id="32" name="Picture 14" descr="http://img2.wikia.nocookie.net/__cb20090702183701/acdc/de/images/c/c9/ACDC_Blitz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5467" y="2490240"/>
            <a:ext cx="360362" cy="70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Textfeld 17"/>
          <p:cNvSpPr txBox="1">
            <a:spLocks noChangeArrowheads="1"/>
          </p:cNvSpPr>
          <p:nvPr/>
        </p:nvSpPr>
        <p:spPr bwMode="auto">
          <a:xfrm>
            <a:off x="5529784" y="4947039"/>
            <a:ext cx="9399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2800"/>
            </a:lvl1pPr>
            <a:lvl2pPr marL="742950" indent="-285750">
              <a:defRPr sz="2000">
                <a:latin typeface="Arial" panose="020B0604020202020204" pitchFamily="34" charset="0"/>
              </a:defRPr>
            </a:lvl2pPr>
            <a:lvl3pPr marL="1143000" indent="-228600">
              <a:defRPr sz="2000">
                <a:latin typeface="Arial" panose="020B0604020202020204" pitchFamily="34" charset="0"/>
              </a:defRPr>
            </a:lvl3pPr>
            <a:lvl4pPr marL="1600200" indent="-228600">
              <a:defRPr sz="2000">
                <a:latin typeface="Arial" panose="020B0604020202020204" pitchFamily="34" charset="0"/>
              </a:defRPr>
            </a:lvl4pPr>
            <a:lvl5pPr marL="2057400" indent="-228600">
              <a:defRPr sz="2000"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latin typeface="Arial" panose="020B0604020202020204" pitchFamily="34" charset="0"/>
              </a:defRPr>
            </a:lvl9pPr>
          </a:lstStyle>
          <a:p>
            <a:r>
              <a:rPr lang="de-DE" altLang="de-DE" dirty="0"/>
              <a:t>CS+</a:t>
            </a:r>
          </a:p>
        </p:txBody>
      </p:sp>
      <p:sp>
        <p:nvSpPr>
          <p:cNvPr id="37" name="Textfeld 5"/>
          <p:cNvSpPr txBox="1">
            <a:spLocks noChangeArrowheads="1"/>
          </p:cNvSpPr>
          <p:nvPr/>
        </p:nvSpPr>
        <p:spPr bwMode="auto">
          <a:xfrm>
            <a:off x="9094440" y="4278341"/>
            <a:ext cx="1163463" cy="523220"/>
          </a:xfrm>
          <a:prstGeom prst="rect">
            <a:avLst/>
          </a:prstGeom>
          <a:noFill/>
          <a:ln w="25400">
            <a:solidFill>
              <a:schemeClr val="bg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de-DE" altLang="de-DE" sz="2800" dirty="0">
                <a:latin typeface="+mn-lt"/>
              </a:rPr>
              <a:t>Angst</a:t>
            </a:r>
          </a:p>
        </p:txBody>
      </p:sp>
    </p:spTree>
    <p:extLst>
      <p:ext uri="{BB962C8B-B14F-4D97-AF65-F5344CB8AC3E}">
        <p14:creationId xmlns:p14="http://schemas.microsoft.com/office/powerpoint/2010/main" val="17124890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3" grpId="0"/>
      <p:bldP spid="11" grpId="0" animBg="1"/>
      <p:bldP spid="13" grpId="0" animBg="1"/>
      <p:bldP spid="18" grpId="0"/>
      <p:bldP spid="35" grpId="0"/>
      <p:bldP spid="3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Interozeptive Angstkonditionierung bei chronischen Schmerzen 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18</a:t>
            </a:fld>
            <a:endParaRPr lang="de-DE" dirty="0"/>
          </a:p>
        </p:txBody>
      </p:sp>
      <p:pic>
        <p:nvPicPr>
          <p:cNvPr id="6" name="Picture 12" descr="http://www.aerztezeitung.de/img.ashx?f=/docs/2010/06/14/2659810_108a1001_D_Ar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0794" y="2480721"/>
            <a:ext cx="849328" cy="1275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Pfeil nach rechts 8"/>
          <p:cNvSpPr/>
          <p:nvPr/>
        </p:nvSpPr>
        <p:spPr bwMode="auto">
          <a:xfrm>
            <a:off x="3475332" y="2847585"/>
            <a:ext cx="947378" cy="4574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pic>
        <p:nvPicPr>
          <p:cNvPr id="10" name="Picture 4" descr="http://www.kidcheck.de/images/ergebn_f11_t1_120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660" y="2635587"/>
            <a:ext cx="1434694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Pfeil nach rechts 15"/>
          <p:cNvSpPr/>
          <p:nvPr/>
        </p:nvSpPr>
        <p:spPr bwMode="auto">
          <a:xfrm>
            <a:off x="6410134" y="2826160"/>
            <a:ext cx="947378" cy="4574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sp>
        <p:nvSpPr>
          <p:cNvPr id="19" name="Pfeil nach rechts 18"/>
          <p:cNvSpPr/>
          <p:nvPr/>
        </p:nvSpPr>
        <p:spPr bwMode="auto">
          <a:xfrm>
            <a:off x="3481758" y="4502370"/>
            <a:ext cx="947378" cy="4574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sp>
        <p:nvSpPr>
          <p:cNvPr id="21" name="Pfeil nach rechts 20"/>
          <p:cNvSpPr/>
          <p:nvPr/>
        </p:nvSpPr>
        <p:spPr bwMode="auto">
          <a:xfrm>
            <a:off x="6416560" y="4464320"/>
            <a:ext cx="947378" cy="4574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sp>
        <p:nvSpPr>
          <p:cNvPr id="17" name="Text Box 5"/>
          <p:cNvSpPr txBox="1">
            <a:spLocks noChangeArrowheads="1"/>
          </p:cNvSpPr>
          <p:nvPr/>
        </p:nvSpPr>
        <p:spPr bwMode="auto">
          <a:xfrm>
            <a:off x="8466751" y="4990722"/>
            <a:ext cx="3343785" cy="545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1748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6320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0892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464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spcBef>
                <a:spcPct val="20000"/>
              </a:spcBef>
            </a:pPr>
            <a:r>
              <a:rPr lang="fr-FR" sz="1800" i="1" dirty="0" err="1">
                <a:latin typeface="+mn-lt"/>
                <a:cs typeface="Calibri"/>
              </a:rPr>
              <a:t>Meulders</a:t>
            </a:r>
            <a:r>
              <a:rPr lang="fr-FR" sz="1800" i="1" dirty="0">
                <a:latin typeface="+mn-lt"/>
                <a:cs typeface="Calibri"/>
              </a:rPr>
              <a:t>, </a:t>
            </a:r>
            <a:r>
              <a:rPr lang="fr-FR" sz="1800" i="1" dirty="0" err="1">
                <a:latin typeface="+mn-lt"/>
                <a:cs typeface="Calibri"/>
              </a:rPr>
              <a:t>Vansteenwegen</a:t>
            </a:r>
            <a:r>
              <a:rPr lang="fr-FR" sz="1800" i="1" dirty="0">
                <a:latin typeface="+mn-lt"/>
                <a:cs typeface="Calibri"/>
              </a:rPr>
              <a:t> &amp; </a:t>
            </a:r>
            <a:r>
              <a:rPr lang="fr-FR" sz="1800" i="1" dirty="0" err="1">
                <a:latin typeface="+mn-lt"/>
                <a:cs typeface="Calibri"/>
              </a:rPr>
              <a:t>Vlaeyen</a:t>
            </a:r>
            <a:r>
              <a:rPr lang="fr-FR" sz="1800" i="1" dirty="0">
                <a:latin typeface="+mn-lt"/>
                <a:cs typeface="Calibri"/>
              </a:rPr>
              <a:t> (2011)</a:t>
            </a:r>
          </a:p>
          <a:p>
            <a:pPr algn="r">
              <a:spcBef>
                <a:spcPct val="20000"/>
              </a:spcBef>
            </a:pPr>
            <a:r>
              <a:rPr lang="de-DE" sz="1800" i="1" dirty="0">
                <a:latin typeface="+mn-lt"/>
                <a:cs typeface="Calibri"/>
              </a:rPr>
              <a:t>Zaman et al. (2015)</a:t>
            </a:r>
          </a:p>
          <a:p>
            <a:endParaRPr lang="de-DE" sz="1800" i="1" dirty="0" smtClean="0">
              <a:latin typeface="Calibri"/>
              <a:cs typeface="Calibri"/>
            </a:endParaRPr>
          </a:p>
          <a:p>
            <a:endParaRPr lang="de-DE" sz="1800" dirty="0" smtClean="0">
              <a:latin typeface="+mn-lt"/>
              <a:cs typeface="Calibri"/>
            </a:endParaRPr>
          </a:p>
          <a:p>
            <a:pPr algn="r">
              <a:spcBef>
                <a:spcPct val="20000"/>
              </a:spcBef>
              <a:buFont typeface="Wingdings" charset="0"/>
              <a:buNone/>
            </a:pPr>
            <a:endParaRPr lang="de-DE" sz="1800" dirty="0">
              <a:latin typeface="+mn-lt"/>
              <a:cs typeface="Calibri"/>
            </a:endParaRPr>
          </a:p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  <a:cs typeface="Calibri"/>
              </a:rPr>
              <a:t> </a:t>
            </a:r>
          </a:p>
        </p:txBody>
      </p:sp>
      <p:pic>
        <p:nvPicPr>
          <p:cNvPr id="29" name="Picture 14" descr="http://img2.wikia.nocookie.net/__cb20090702183701/acdc/de/images/c/c9/ACDC_Blitz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871" y="2513170"/>
            <a:ext cx="676251" cy="1325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6" descr="http://ecx.images-amazon.com/images/I/41MQFrNsPWL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4874" y="2424666"/>
            <a:ext cx="1429557" cy="14295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" name="Picture 14" descr="http://img2.wikia.nocookie.net/__cb20090702183701/acdc/de/images/c/c9/ACDC_Blitz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352" y="4127465"/>
            <a:ext cx="676251" cy="1325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83" y="3994735"/>
            <a:ext cx="1887371" cy="1396655"/>
          </a:xfrm>
          <a:prstGeom prst="rect">
            <a:avLst/>
          </a:prstGeom>
        </p:spPr>
      </p:pic>
      <p:sp>
        <p:nvSpPr>
          <p:cNvPr id="22" name="Textfeld 5"/>
          <p:cNvSpPr txBox="1">
            <a:spLocks noChangeArrowheads="1"/>
          </p:cNvSpPr>
          <p:nvPr/>
        </p:nvSpPr>
        <p:spPr bwMode="auto">
          <a:xfrm>
            <a:off x="8078469" y="2789160"/>
            <a:ext cx="1163463" cy="523220"/>
          </a:xfrm>
          <a:prstGeom prst="rect">
            <a:avLst/>
          </a:prstGeom>
          <a:noFill/>
          <a:ln w="25400">
            <a:solidFill>
              <a:schemeClr val="bg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de-DE" altLang="de-DE" sz="2800" dirty="0">
                <a:latin typeface="+mn-lt"/>
              </a:rPr>
              <a:t>Angst</a:t>
            </a:r>
          </a:p>
        </p:txBody>
      </p:sp>
      <p:sp>
        <p:nvSpPr>
          <p:cNvPr id="23" name="Textfeld 5"/>
          <p:cNvSpPr txBox="1">
            <a:spLocks noChangeArrowheads="1"/>
          </p:cNvSpPr>
          <p:nvPr/>
        </p:nvSpPr>
        <p:spPr bwMode="auto">
          <a:xfrm>
            <a:off x="8078468" y="4398588"/>
            <a:ext cx="1163463" cy="523220"/>
          </a:xfrm>
          <a:prstGeom prst="rect">
            <a:avLst/>
          </a:prstGeom>
          <a:noFill/>
          <a:ln w="25400">
            <a:solidFill>
              <a:schemeClr val="bg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de-DE" altLang="de-DE" sz="2800" dirty="0">
                <a:latin typeface="+mn-lt"/>
              </a:rPr>
              <a:t>Angst</a:t>
            </a:r>
          </a:p>
        </p:txBody>
      </p:sp>
    </p:spTree>
    <p:extLst>
      <p:ext uri="{BB962C8B-B14F-4D97-AF65-F5344CB8AC3E}">
        <p14:creationId xmlns:p14="http://schemas.microsoft.com/office/powerpoint/2010/main" val="40197258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5"/>
          <p:cNvSpPr txBox="1">
            <a:spLocks noChangeArrowheads="1"/>
          </p:cNvSpPr>
          <p:nvPr/>
        </p:nvSpPr>
        <p:spPr bwMode="auto">
          <a:xfrm>
            <a:off x="8078468" y="4462029"/>
            <a:ext cx="1163463" cy="523220"/>
          </a:xfrm>
          <a:prstGeom prst="rect">
            <a:avLst/>
          </a:prstGeom>
          <a:noFill/>
          <a:ln w="25400">
            <a:solidFill>
              <a:schemeClr val="bg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de-DE" altLang="de-DE" sz="2800" dirty="0">
                <a:latin typeface="+mn-lt"/>
              </a:rPr>
              <a:t>Angst</a:t>
            </a:r>
          </a:p>
        </p:txBody>
      </p:sp>
      <p:sp>
        <p:nvSpPr>
          <p:cNvPr id="15" name="Textfeld 5"/>
          <p:cNvSpPr txBox="1">
            <a:spLocks noChangeArrowheads="1"/>
          </p:cNvSpPr>
          <p:nvPr/>
        </p:nvSpPr>
        <p:spPr bwMode="auto">
          <a:xfrm>
            <a:off x="8078469" y="2789160"/>
            <a:ext cx="1163463" cy="523220"/>
          </a:xfrm>
          <a:prstGeom prst="rect">
            <a:avLst/>
          </a:prstGeom>
          <a:noFill/>
          <a:ln w="25400">
            <a:solidFill>
              <a:schemeClr val="bg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de-DE" altLang="de-DE" sz="2800" dirty="0">
                <a:latin typeface="+mn-lt"/>
              </a:rPr>
              <a:t>Angst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Interozeptive Angstkonditionierung bei chronischen Schmerzen 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9" name="Pfeil nach rechts 8"/>
          <p:cNvSpPr/>
          <p:nvPr/>
        </p:nvSpPr>
        <p:spPr bwMode="auto">
          <a:xfrm>
            <a:off x="3475332" y="2864210"/>
            <a:ext cx="947378" cy="4574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pic>
        <p:nvPicPr>
          <p:cNvPr id="14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856" y="4184194"/>
            <a:ext cx="1437498" cy="1017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Pfeil nach rechts 15"/>
          <p:cNvSpPr/>
          <p:nvPr/>
        </p:nvSpPr>
        <p:spPr bwMode="auto">
          <a:xfrm>
            <a:off x="6410134" y="2826160"/>
            <a:ext cx="947378" cy="4574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sp>
        <p:nvSpPr>
          <p:cNvPr id="19" name="Pfeil nach rechts 18"/>
          <p:cNvSpPr/>
          <p:nvPr/>
        </p:nvSpPr>
        <p:spPr bwMode="auto">
          <a:xfrm>
            <a:off x="3481758" y="4502370"/>
            <a:ext cx="3875754" cy="419438"/>
          </a:xfrm>
          <a:prstGeom prst="rightArrow">
            <a:avLst/>
          </a:prstGeom>
          <a:solidFill>
            <a:srgbClr val="FFC000"/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>
              <a:solidFill>
                <a:srgbClr val="FFFF00"/>
              </a:solidFill>
            </a:endParaRPr>
          </a:p>
        </p:txBody>
      </p:sp>
      <p:pic>
        <p:nvPicPr>
          <p:cNvPr id="17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514" y="2584084"/>
            <a:ext cx="1437498" cy="1017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5" descr="Bauch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324" y="2597130"/>
            <a:ext cx="1441120" cy="960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94726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+mn-lt"/>
              </a:rPr>
              <a:t>Index</a:t>
            </a:r>
            <a:endParaRPr lang="de-DE" dirty="0">
              <a:latin typeface="+mn-lt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68232"/>
            <a:ext cx="10515600" cy="404789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de-DE" dirty="0" smtClean="0"/>
              <a:t>Interozeption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Fear </a:t>
            </a:r>
            <a:r>
              <a:rPr lang="de-DE" dirty="0" err="1" smtClean="0"/>
              <a:t>Avoidance</a:t>
            </a:r>
            <a:r>
              <a:rPr lang="de-DE" dirty="0" smtClean="0"/>
              <a:t> </a:t>
            </a:r>
            <a:r>
              <a:rPr lang="de-DE" dirty="0"/>
              <a:t>Model und Interozeptive </a:t>
            </a:r>
            <a:r>
              <a:rPr lang="de-DE" dirty="0" smtClean="0"/>
              <a:t>Angstkonditionierung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 smtClean="0"/>
              <a:t>DFG Projekt  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Anwendung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66657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46852" y="3251552"/>
            <a:ext cx="3794290" cy="3936780"/>
          </a:xfrm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Gibt es Fragen zu der zugrundeliegenden Theorie?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20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1629" y="1979343"/>
            <a:ext cx="1993565" cy="349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82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Interozeptive Angstkonditionierung bei chronischen Schmerzen 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9" name="Pfeil nach rechts 8"/>
          <p:cNvSpPr/>
          <p:nvPr/>
        </p:nvSpPr>
        <p:spPr bwMode="auto">
          <a:xfrm>
            <a:off x="3475332" y="2864210"/>
            <a:ext cx="947378" cy="4574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pic>
        <p:nvPicPr>
          <p:cNvPr id="14" name="Grafik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856" y="4184194"/>
            <a:ext cx="1437498" cy="1017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Pfeil nach rechts 15"/>
          <p:cNvSpPr/>
          <p:nvPr/>
        </p:nvSpPr>
        <p:spPr bwMode="auto">
          <a:xfrm>
            <a:off x="6410134" y="2826160"/>
            <a:ext cx="947378" cy="4574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/>
          </a:p>
        </p:txBody>
      </p:sp>
      <p:sp>
        <p:nvSpPr>
          <p:cNvPr id="19" name="Pfeil nach rechts 18"/>
          <p:cNvSpPr/>
          <p:nvPr/>
        </p:nvSpPr>
        <p:spPr bwMode="auto">
          <a:xfrm>
            <a:off x="3481758" y="4502370"/>
            <a:ext cx="3875754" cy="419438"/>
          </a:xfrm>
          <a:prstGeom prst="rightArrow">
            <a:avLst/>
          </a:prstGeom>
          <a:solidFill>
            <a:srgbClr val="FFC000"/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marL="187325" indent="-187325" eaLnBrk="1" hangingPunct="1">
              <a:lnSpc>
                <a:spcPct val="80000"/>
              </a:lnSpc>
              <a:spcAft>
                <a:spcPct val="2500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/>
            </a:pPr>
            <a:endParaRPr lang="de-DE">
              <a:solidFill>
                <a:srgbClr val="FFFF00"/>
              </a:solidFill>
            </a:endParaRPr>
          </a:p>
        </p:txBody>
      </p:sp>
      <p:pic>
        <p:nvPicPr>
          <p:cNvPr id="17" name="Grafik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514" y="2584084"/>
            <a:ext cx="1437498" cy="1017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5" descr="Bauc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324" y="2597130"/>
            <a:ext cx="1441120" cy="960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eck 5"/>
          <p:cNvSpPr/>
          <p:nvPr/>
        </p:nvSpPr>
        <p:spPr>
          <a:xfrm>
            <a:off x="9282908" y="3878494"/>
            <a:ext cx="163025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aiTi" panose="02010609060101010101" pitchFamily="49" charset="-122"/>
                <a:ea typeface="KaiTi" panose="02010609060101010101" pitchFamily="49" charset="-122"/>
              </a:rPr>
              <a:t>?</a:t>
            </a:r>
          </a:p>
        </p:txBody>
      </p:sp>
      <p:sp>
        <p:nvSpPr>
          <p:cNvPr id="15" name="Textfeld 5"/>
          <p:cNvSpPr txBox="1">
            <a:spLocks noChangeArrowheads="1"/>
          </p:cNvSpPr>
          <p:nvPr/>
        </p:nvSpPr>
        <p:spPr bwMode="auto">
          <a:xfrm>
            <a:off x="8078468" y="4462029"/>
            <a:ext cx="1163463" cy="523220"/>
          </a:xfrm>
          <a:prstGeom prst="rect">
            <a:avLst/>
          </a:prstGeom>
          <a:noFill/>
          <a:ln w="25400">
            <a:solidFill>
              <a:schemeClr val="bg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de-DE" altLang="de-DE" sz="2800" dirty="0">
                <a:latin typeface="+mn-lt"/>
              </a:rPr>
              <a:t>Angst</a:t>
            </a:r>
          </a:p>
        </p:txBody>
      </p:sp>
      <p:sp>
        <p:nvSpPr>
          <p:cNvPr id="21" name="Textfeld 5"/>
          <p:cNvSpPr txBox="1">
            <a:spLocks noChangeArrowheads="1"/>
          </p:cNvSpPr>
          <p:nvPr/>
        </p:nvSpPr>
        <p:spPr bwMode="auto">
          <a:xfrm>
            <a:off x="8078469" y="2789160"/>
            <a:ext cx="1163463" cy="523220"/>
          </a:xfrm>
          <a:prstGeom prst="rect">
            <a:avLst/>
          </a:prstGeom>
          <a:noFill/>
          <a:ln w="25400">
            <a:solidFill>
              <a:schemeClr val="bg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de-DE" altLang="de-DE" sz="2800" dirty="0">
                <a:latin typeface="+mn-lt"/>
              </a:rPr>
              <a:t>Angst</a:t>
            </a:r>
          </a:p>
        </p:txBody>
      </p:sp>
    </p:spTree>
    <p:extLst>
      <p:ext uri="{BB962C8B-B14F-4D97-AF65-F5344CB8AC3E}">
        <p14:creationId xmlns:p14="http://schemas.microsoft.com/office/powerpoint/2010/main" val="18418628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DFG-Projekt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862" y="3940251"/>
            <a:ext cx="5800119" cy="140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8807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Forschungsgruppe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225435"/>
          </a:xfrm>
        </p:spPr>
        <p:txBody>
          <a:bodyPr>
            <a:normAutofit fontScale="92500" lnSpcReduction="20000"/>
          </a:bodyPr>
          <a:lstStyle/>
          <a:p>
            <a:r>
              <a:rPr lang="de-DE" sz="3000" dirty="0"/>
              <a:t>Prof. Dr. Tanja Hechler (Universität Trier)</a:t>
            </a:r>
          </a:p>
          <a:p>
            <a:r>
              <a:rPr lang="de-DE" sz="3000" dirty="0"/>
              <a:t>Prof. Dr. Silvia Schneider (Ruhr-Universität Bochum</a:t>
            </a:r>
            <a:r>
              <a:rPr lang="de-DE" sz="3000" dirty="0" smtClean="0"/>
              <a:t>)</a:t>
            </a:r>
          </a:p>
          <a:p>
            <a:r>
              <a:rPr lang="de-DE" sz="3000" dirty="0" smtClean="0"/>
              <a:t>Prof. Prof</a:t>
            </a:r>
            <a:r>
              <a:rPr lang="de-DE" sz="3000" dirty="0"/>
              <a:t>. Dr. Dominik </a:t>
            </a:r>
            <a:r>
              <a:rPr lang="de-DE" sz="3000" dirty="0" smtClean="0"/>
              <a:t>Endres </a:t>
            </a:r>
            <a:r>
              <a:rPr lang="de-DE" sz="3000" dirty="0"/>
              <a:t>(Universität Marburg</a:t>
            </a:r>
            <a:r>
              <a:rPr lang="de-DE" sz="3000" dirty="0" smtClean="0"/>
              <a:t>)</a:t>
            </a:r>
            <a:endParaRPr lang="de-DE" sz="3000" dirty="0"/>
          </a:p>
          <a:p>
            <a:r>
              <a:rPr lang="de-DE" sz="3000" dirty="0"/>
              <a:t>Dr. Anna </a:t>
            </a:r>
            <a:r>
              <a:rPr lang="de-DE" sz="3000" dirty="0" err="1"/>
              <a:t>Thorwart</a:t>
            </a:r>
            <a:r>
              <a:rPr lang="de-DE" sz="3000" dirty="0"/>
              <a:t> (Universität Marburg)</a:t>
            </a:r>
          </a:p>
          <a:p>
            <a:r>
              <a:rPr lang="de-DE" sz="3000" dirty="0"/>
              <a:t>Dr. Dirk Adolph (Ruhr-Universität Bochum)</a:t>
            </a:r>
          </a:p>
          <a:p>
            <a:r>
              <a:rPr lang="de-DE" sz="3000" dirty="0"/>
              <a:t>Dr. Christiane </a:t>
            </a:r>
            <a:r>
              <a:rPr lang="de-DE" sz="3000" dirty="0" err="1"/>
              <a:t>Pané-Farré</a:t>
            </a:r>
            <a:r>
              <a:rPr lang="de-DE" sz="3000" dirty="0"/>
              <a:t> (Ernst Moritz Arndt Universität Greifswald)	</a:t>
            </a:r>
          </a:p>
          <a:p>
            <a:r>
              <a:rPr lang="de-DE" sz="3000" dirty="0"/>
              <a:t>Dipl.-Psych. Christoph Benke (Ernst Moritz Arndt Universität Greifswald) </a:t>
            </a:r>
          </a:p>
          <a:p>
            <a:r>
              <a:rPr lang="de-DE" sz="3000" dirty="0" smtClean="0"/>
              <a:t>Mag</a:t>
            </a:r>
            <a:r>
              <a:rPr lang="de-DE" sz="3000" dirty="0"/>
              <a:t>. Piotr Gruszka (Ruhr-Universität Bochum)</a:t>
            </a:r>
          </a:p>
          <a:p>
            <a:r>
              <a:rPr lang="de-DE" sz="3000" dirty="0" smtClean="0"/>
              <a:t>Luca </a:t>
            </a:r>
            <a:r>
              <a:rPr lang="de-DE" sz="3000" dirty="0"/>
              <a:t>Schaan, M. Sc. (Universität Trier)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26946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Hypothesen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Kinder mit chronischen Bauch oder Kopfschmerzen zeigen eine größere Angstreaktion zu </a:t>
            </a:r>
            <a:r>
              <a:rPr lang="de-DE" dirty="0" err="1" smtClean="0"/>
              <a:t>interozeptiven</a:t>
            </a:r>
            <a:r>
              <a:rPr lang="de-DE" dirty="0" smtClean="0"/>
              <a:t> Reizen nahe ihrem Hauptschmerzort als gesunde Kinder.</a:t>
            </a:r>
          </a:p>
          <a:p>
            <a:endParaRPr lang="de-DE" dirty="0" smtClean="0"/>
          </a:p>
          <a:p>
            <a:r>
              <a:rPr lang="de-DE" dirty="0"/>
              <a:t>Kinder mit chronischen Bauch oder Kopfschmerzen zeigen eine größere Angstreaktion zu </a:t>
            </a:r>
            <a:r>
              <a:rPr lang="de-DE" dirty="0" smtClean="0"/>
              <a:t>proximale </a:t>
            </a:r>
            <a:r>
              <a:rPr lang="de-DE" dirty="0"/>
              <a:t>interozeptive </a:t>
            </a:r>
            <a:r>
              <a:rPr lang="de-DE" dirty="0" smtClean="0"/>
              <a:t>Reizen als distalen.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24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440" y="5021299"/>
            <a:ext cx="3632402" cy="88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7811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Hypothesen 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Kinder mit chronischen Schmerzen zeigen einer erhöhte Angstreaktion auf die Imagination von proximalen interozeptive Reizen gegenüber gesunden Kontrollkindern. </a:t>
            </a:r>
          </a:p>
          <a:p>
            <a:endParaRPr lang="de-DE" dirty="0"/>
          </a:p>
          <a:p>
            <a:r>
              <a:rPr lang="de-DE" dirty="0" smtClean="0"/>
              <a:t>Es zeigt sich kein Unterschied der Angstreaktion von Kindern mit chronischen Schmerzen gegenüber gesunden Kindern in Bezug auf angstinduzierenden oder neutralen Skripten.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25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440" y="5021299"/>
            <a:ext cx="3632402" cy="88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8448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Gruppenvergleiche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979343"/>
            <a:ext cx="10515600" cy="1728133"/>
          </a:xfrm>
        </p:spPr>
        <p:txBody>
          <a:bodyPr/>
          <a:lstStyle/>
          <a:p>
            <a:r>
              <a:rPr lang="de-DE" dirty="0" smtClean="0"/>
              <a:t>3 Gruppen Design á 40 Kindern (11-18 Jahre) pro Gruppe:</a:t>
            </a:r>
          </a:p>
          <a:p>
            <a:pPr lvl="1"/>
            <a:r>
              <a:rPr lang="de-DE" dirty="0"/>
              <a:t>Kindern </a:t>
            </a:r>
            <a:r>
              <a:rPr lang="de-DE" dirty="0" smtClean="0"/>
              <a:t>mit chronischen Bauchschmerzen </a:t>
            </a:r>
          </a:p>
          <a:p>
            <a:pPr lvl="1"/>
            <a:r>
              <a:rPr lang="de-DE" dirty="0"/>
              <a:t>Kindern </a:t>
            </a:r>
            <a:r>
              <a:rPr lang="de-DE" dirty="0" smtClean="0"/>
              <a:t>mit chronischen Kopfschmerzen </a:t>
            </a:r>
          </a:p>
          <a:p>
            <a:pPr lvl="1"/>
            <a:r>
              <a:rPr lang="de-DE" dirty="0" smtClean="0"/>
              <a:t>einer gesunden Kontrollgruppe</a:t>
            </a:r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26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440" y="5021299"/>
            <a:ext cx="3632402" cy="880733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>
          <a:xfrm>
            <a:off x="838200" y="3831660"/>
            <a:ext cx="10515600" cy="1728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 smtClean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20800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Einschlusskriterien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11-18 Jahre</a:t>
            </a:r>
          </a:p>
          <a:p>
            <a:r>
              <a:rPr lang="de-DE" dirty="0" smtClean="0"/>
              <a:t>Für die Schmerzgruppen:</a:t>
            </a:r>
          </a:p>
          <a:p>
            <a:pPr lvl="1"/>
            <a:r>
              <a:rPr lang="de-DE" b="1" dirty="0" smtClean="0"/>
              <a:t>Entweder</a:t>
            </a:r>
            <a:r>
              <a:rPr lang="de-DE" dirty="0" smtClean="0"/>
              <a:t> wiederkehrende Kopf- </a:t>
            </a:r>
            <a:r>
              <a:rPr lang="de-DE" b="1" dirty="0" smtClean="0"/>
              <a:t>oder</a:t>
            </a:r>
            <a:r>
              <a:rPr lang="de-DE" dirty="0" smtClean="0"/>
              <a:t> Bauchschmerzen (in den 3 Monaten mind.  1 mal pro Woche)</a:t>
            </a:r>
          </a:p>
          <a:p>
            <a:r>
              <a:rPr lang="de-DE" dirty="0" smtClean="0"/>
              <a:t>Keine PTSB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27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472087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440" y="5021299"/>
            <a:ext cx="3632402" cy="88073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Stimuli für </a:t>
            </a:r>
            <a:r>
              <a:rPr lang="de-DE" dirty="0" err="1" smtClean="0"/>
              <a:t>interozeptiver</a:t>
            </a:r>
            <a:r>
              <a:rPr lang="de-DE" dirty="0" smtClean="0"/>
              <a:t> Angst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direkte Provokation körpereigener Sensationen durch Anspannen der Muskulatur nahe des Hauptschmerzortes</a:t>
            </a:r>
          </a:p>
          <a:p>
            <a:pPr lvl="1"/>
            <a:r>
              <a:rPr lang="de-DE" dirty="0" smtClean="0"/>
              <a:t>Nacken (Kopfschmerzen)</a:t>
            </a:r>
          </a:p>
          <a:p>
            <a:pPr lvl="1"/>
            <a:r>
              <a:rPr lang="de-DE" dirty="0" smtClean="0"/>
              <a:t>Bauch (Bauchschmerzen)</a:t>
            </a:r>
          </a:p>
          <a:p>
            <a:pPr lvl="1"/>
            <a:r>
              <a:rPr lang="de-DE" dirty="0" smtClean="0"/>
              <a:t>Hand (sichere Bedingung) </a:t>
            </a:r>
          </a:p>
          <a:p>
            <a:pPr marL="457200" lvl="1" indent="0">
              <a:buNone/>
            </a:pPr>
            <a:endParaRPr lang="de-DE" dirty="0" smtClean="0"/>
          </a:p>
          <a:p>
            <a:r>
              <a:rPr lang="de-DE" dirty="0" smtClean="0"/>
              <a:t>Imagination von interozeptiven Sensationen nahe </a:t>
            </a:r>
            <a:r>
              <a:rPr lang="de-DE" dirty="0"/>
              <a:t>des </a:t>
            </a:r>
            <a:r>
              <a:rPr lang="de-DE" dirty="0" smtClean="0"/>
              <a:t>Hauptschmerzortes (</a:t>
            </a:r>
            <a:r>
              <a:rPr lang="de-DE" dirty="0" err="1" smtClean="0"/>
              <a:t>z.B</a:t>
            </a:r>
            <a:r>
              <a:rPr lang="de-DE" dirty="0" smtClean="0"/>
              <a:t> Drücken am Kopf/Bauch)</a:t>
            </a:r>
            <a:endParaRPr lang="de-DE" dirty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28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0566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Ethik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positives </a:t>
            </a:r>
            <a:r>
              <a:rPr lang="de-DE" dirty="0"/>
              <a:t>Ethikvotum </a:t>
            </a:r>
            <a:r>
              <a:rPr lang="de-DE" dirty="0" smtClean="0"/>
              <a:t>von </a:t>
            </a:r>
            <a:r>
              <a:rPr lang="de-DE" dirty="0"/>
              <a:t>der </a:t>
            </a:r>
            <a:r>
              <a:rPr lang="de-DE" dirty="0" smtClean="0"/>
              <a:t>Ethikkommission zur Hauptstudie sowohl der Ruhr-Universität Bochum als auch der </a:t>
            </a:r>
            <a:r>
              <a:rPr lang="de-DE" dirty="0"/>
              <a:t>Universität </a:t>
            </a:r>
            <a:r>
              <a:rPr lang="de-DE" dirty="0" smtClean="0"/>
              <a:t>Trier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29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474" y="3202280"/>
            <a:ext cx="2341106" cy="222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2478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Theorie</a:t>
            </a:r>
            <a:r>
              <a:rPr lang="en-US" dirty="0" smtClean="0"/>
              <a:t> </a:t>
            </a:r>
            <a:r>
              <a:rPr lang="en-US" dirty="0" err="1" smtClean="0"/>
              <a:t>zur</a:t>
            </a:r>
            <a:r>
              <a:rPr lang="en-US" dirty="0" smtClean="0"/>
              <a:t> Interozeption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8454" y="1781223"/>
            <a:ext cx="1474345" cy="278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8926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DFG-Projekt  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Provokation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8218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Pilot </a:t>
            </a:r>
            <a:r>
              <a:rPr lang="de-DE" dirty="0" err="1" smtClean="0"/>
              <a:t>Intero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de-DE" dirty="0"/>
              <a:t>Flack, F., Pané-Farré, C. A., </a:t>
            </a:r>
            <a:r>
              <a:rPr lang="de-DE" dirty="0" err="1"/>
              <a:t>Zernikow</a:t>
            </a:r>
            <a:r>
              <a:rPr lang="de-DE" dirty="0"/>
              <a:t>, B., Schaan, L., Hechler, T. (2017). Do interoceptive </a:t>
            </a:r>
            <a:r>
              <a:rPr lang="de-DE" dirty="0" err="1"/>
              <a:t>sensations</a:t>
            </a:r>
            <a:r>
              <a:rPr lang="de-DE" dirty="0"/>
              <a:t> </a:t>
            </a:r>
            <a:r>
              <a:rPr lang="de-DE" dirty="0" err="1"/>
              <a:t>provoke</a:t>
            </a:r>
            <a:r>
              <a:rPr lang="de-DE" dirty="0"/>
              <a:t> </a:t>
            </a:r>
            <a:r>
              <a:rPr lang="de-DE" dirty="0" err="1"/>
              <a:t>fearful</a:t>
            </a:r>
            <a:r>
              <a:rPr lang="de-DE" dirty="0"/>
              <a:t> </a:t>
            </a:r>
            <a:r>
              <a:rPr lang="de-DE" dirty="0" err="1"/>
              <a:t>responses</a:t>
            </a:r>
            <a:r>
              <a:rPr lang="de-DE" dirty="0"/>
              <a:t> in </a:t>
            </a:r>
            <a:r>
              <a:rPr lang="de-DE" dirty="0" err="1"/>
              <a:t>adolescents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chronic</a:t>
            </a:r>
            <a:r>
              <a:rPr lang="de-DE" dirty="0"/>
              <a:t> </a:t>
            </a:r>
            <a:r>
              <a:rPr lang="de-DE" dirty="0" err="1"/>
              <a:t>headache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chronic</a:t>
            </a:r>
            <a:r>
              <a:rPr lang="de-DE" dirty="0"/>
              <a:t> abdominal </a:t>
            </a:r>
            <a:r>
              <a:rPr lang="de-DE" dirty="0" err="1"/>
              <a:t>pain</a:t>
            </a:r>
            <a:r>
              <a:rPr lang="de-DE" dirty="0"/>
              <a:t>? A </a:t>
            </a:r>
            <a:r>
              <a:rPr lang="de-DE" dirty="0" err="1"/>
              <a:t>preliminary</a:t>
            </a:r>
            <a:r>
              <a:rPr lang="de-DE" dirty="0"/>
              <a:t> experimental </a:t>
            </a:r>
            <a:r>
              <a:rPr lang="de-DE" dirty="0" err="1"/>
              <a:t>study</a:t>
            </a:r>
            <a:r>
              <a:rPr lang="de-DE" dirty="0"/>
              <a:t>. </a:t>
            </a:r>
            <a:r>
              <a:rPr lang="de-DE" i="1" dirty="0"/>
              <a:t>Journal </a:t>
            </a:r>
            <a:r>
              <a:rPr lang="de-DE" i="1" dirty="0" err="1"/>
              <a:t>of</a:t>
            </a:r>
            <a:r>
              <a:rPr lang="de-DE" i="1" dirty="0"/>
              <a:t> </a:t>
            </a:r>
            <a:r>
              <a:rPr lang="de-DE" i="1" dirty="0" err="1"/>
              <a:t>Pediatric</a:t>
            </a:r>
            <a:r>
              <a:rPr lang="de-DE" i="1" dirty="0"/>
              <a:t> </a:t>
            </a:r>
            <a:r>
              <a:rPr lang="de-DE" i="1" dirty="0" err="1"/>
              <a:t>Psychology</a:t>
            </a:r>
            <a:r>
              <a:rPr lang="de-DE" dirty="0"/>
              <a:t>, 42(6), 667-678.</a:t>
            </a: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788941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Methodik</a:t>
            </a:r>
            <a:r>
              <a:rPr lang="en-US" dirty="0" smtClean="0"/>
              <a:t> </a:t>
            </a:r>
            <a:r>
              <a:rPr lang="de-DE" dirty="0"/>
              <a:t>der Pilot Studie 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Stichprobe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N=20 Kinder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en-US" dirty="0" err="1" smtClean="0"/>
              <a:t>chronische</a:t>
            </a:r>
            <a:r>
              <a:rPr lang="en-US" dirty="0" smtClean="0"/>
              <a:t> </a:t>
            </a:r>
            <a:r>
              <a:rPr lang="en-US" dirty="0" err="1" smtClean="0"/>
              <a:t>Kopfschmerzen</a:t>
            </a:r>
            <a:r>
              <a:rPr lang="en-US" dirty="0" smtClean="0"/>
              <a:t> (Headache)</a:t>
            </a:r>
          </a:p>
          <a:p>
            <a:pPr lvl="1"/>
            <a:r>
              <a:rPr lang="en-US" dirty="0" smtClean="0"/>
              <a:t>N=20 Kinder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en-US" dirty="0" err="1" smtClean="0"/>
              <a:t>chronischen</a:t>
            </a:r>
            <a:r>
              <a:rPr lang="en-US" dirty="0" smtClean="0"/>
              <a:t> </a:t>
            </a:r>
            <a:r>
              <a:rPr lang="en-US" dirty="0" err="1" smtClean="0"/>
              <a:t>Bauchschmerzen</a:t>
            </a:r>
            <a:r>
              <a:rPr lang="en-US" dirty="0" smtClean="0"/>
              <a:t> (CAP)</a:t>
            </a:r>
          </a:p>
          <a:p>
            <a:endParaRPr lang="en-US" dirty="0"/>
          </a:p>
          <a:p>
            <a:r>
              <a:rPr lang="en-US" dirty="0" smtClean="0"/>
              <a:t>3 </a:t>
            </a:r>
            <a:r>
              <a:rPr lang="en-US" dirty="0" err="1" smtClean="0"/>
              <a:t>verschiedene</a:t>
            </a:r>
            <a:r>
              <a:rPr lang="en-US" dirty="0" smtClean="0"/>
              <a:t> </a:t>
            </a:r>
            <a:r>
              <a:rPr lang="en-US" dirty="0" err="1" smtClean="0"/>
              <a:t>Anspannungsaufgaben</a:t>
            </a:r>
            <a:r>
              <a:rPr lang="en-US" dirty="0" smtClean="0"/>
              <a:t> (</a:t>
            </a:r>
            <a:r>
              <a:rPr lang="en-US" dirty="0" err="1" smtClean="0"/>
              <a:t>Stirn</a:t>
            </a:r>
            <a:r>
              <a:rPr lang="en-US" dirty="0" smtClean="0"/>
              <a:t>, </a:t>
            </a:r>
            <a:r>
              <a:rPr lang="en-US" dirty="0" err="1" smtClean="0"/>
              <a:t>Bauch</a:t>
            </a:r>
            <a:r>
              <a:rPr lang="en-US" dirty="0" smtClean="0"/>
              <a:t> und Hand)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7944054" y="4760529"/>
            <a:ext cx="2752898" cy="993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1748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6320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0892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464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</a:rPr>
              <a:t>Flack, </a:t>
            </a:r>
            <a:r>
              <a:rPr lang="de-DE" sz="1800" i="1" dirty="0" smtClean="0">
                <a:latin typeface="+mn-lt"/>
              </a:rPr>
              <a:t>Pané-Farré, </a:t>
            </a:r>
            <a:r>
              <a:rPr lang="de-DE" sz="1800" i="1" dirty="0" err="1" smtClean="0">
                <a:latin typeface="+mn-lt"/>
              </a:rPr>
              <a:t>Zernikow</a:t>
            </a:r>
            <a:r>
              <a:rPr lang="de-DE" sz="1800" i="1" dirty="0" smtClean="0">
                <a:latin typeface="+mn-lt"/>
              </a:rPr>
              <a:t>, </a:t>
            </a:r>
            <a:r>
              <a:rPr lang="de-DE" sz="1800" i="1" dirty="0">
                <a:latin typeface="+mn-lt"/>
              </a:rPr>
              <a:t>Schaan &amp; Hechler (2017)</a:t>
            </a: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09754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Hypothesen der </a:t>
            </a:r>
            <a:r>
              <a:rPr lang="de-DE" dirty="0"/>
              <a:t>Pilot </a:t>
            </a:r>
            <a:r>
              <a:rPr lang="de-DE" dirty="0" smtClean="0"/>
              <a:t>Studie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Kinder mit chronischen Bauch oder Kopfschmerzen zeigen eine größere Angstreaktion zu proximale interozeptive Reizen als distalen.</a:t>
            </a:r>
          </a:p>
          <a:p>
            <a:endParaRPr lang="de-DE" dirty="0"/>
          </a:p>
          <a:p>
            <a:r>
              <a:rPr lang="de-DE" dirty="0"/>
              <a:t>Kinder mit chronischen Bauch oder Kopfschmerzen zeigen eine größere </a:t>
            </a:r>
            <a:r>
              <a:rPr lang="de-DE" dirty="0" smtClean="0"/>
              <a:t>Vermeidungsreaktion zu </a:t>
            </a:r>
            <a:r>
              <a:rPr lang="de-DE" dirty="0"/>
              <a:t>proximale interozeptive Reizen als distalen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33</a:t>
            </a:fld>
            <a:endParaRPr lang="de-DE" dirty="0"/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7944054" y="4760529"/>
            <a:ext cx="2752898" cy="993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1748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6320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0892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464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</a:rPr>
              <a:t>Flack, </a:t>
            </a:r>
            <a:r>
              <a:rPr lang="de-DE" sz="1800" i="1" dirty="0" smtClean="0">
                <a:latin typeface="+mn-lt"/>
              </a:rPr>
              <a:t>Pané-Farré, </a:t>
            </a:r>
            <a:r>
              <a:rPr lang="de-DE" sz="1800" i="1" dirty="0" err="1" smtClean="0">
                <a:latin typeface="+mn-lt"/>
              </a:rPr>
              <a:t>Zernikow</a:t>
            </a:r>
            <a:r>
              <a:rPr lang="de-DE" sz="1800" i="1" dirty="0" smtClean="0">
                <a:latin typeface="+mn-lt"/>
              </a:rPr>
              <a:t>, </a:t>
            </a:r>
            <a:r>
              <a:rPr lang="de-DE" sz="1800" i="1" dirty="0">
                <a:latin typeface="+mn-lt"/>
              </a:rPr>
              <a:t>Schaan &amp; Hechler (2017)</a:t>
            </a: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782847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altLang="de-DE" dirty="0"/>
              <a:t>Experimental </a:t>
            </a:r>
            <a:r>
              <a:rPr lang="de-DE" altLang="de-DE" dirty="0" err="1"/>
              <a:t>paradigm</a:t>
            </a:r>
            <a:r>
              <a:rPr lang="de-DE" altLang="de-DE" dirty="0"/>
              <a:t> (</a:t>
            </a:r>
            <a:r>
              <a:rPr lang="de-DE" altLang="de-DE" dirty="0" err="1"/>
              <a:t>example</a:t>
            </a:r>
            <a:r>
              <a:rPr lang="de-DE" altLang="de-DE" dirty="0" smtClean="0"/>
              <a:t>)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34</a:t>
            </a:fld>
            <a:endParaRPr lang="de-DE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601" y="2028092"/>
            <a:ext cx="58102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1742601" y="157089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1833089" y="2074130"/>
            <a:ext cx="0" cy="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7944054" y="4760529"/>
            <a:ext cx="2752898" cy="993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1748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6320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0892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464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</a:rPr>
              <a:t>Flack, </a:t>
            </a:r>
            <a:r>
              <a:rPr lang="de-DE" sz="1800" i="1" dirty="0" smtClean="0">
                <a:latin typeface="+mn-lt"/>
              </a:rPr>
              <a:t>Pané-Farré, </a:t>
            </a:r>
            <a:r>
              <a:rPr lang="de-DE" sz="1800" i="1" dirty="0" err="1" smtClean="0">
                <a:latin typeface="+mn-lt"/>
              </a:rPr>
              <a:t>Zernikow</a:t>
            </a:r>
            <a:r>
              <a:rPr lang="de-DE" sz="1800" i="1" dirty="0" smtClean="0">
                <a:latin typeface="+mn-lt"/>
              </a:rPr>
              <a:t>, </a:t>
            </a:r>
            <a:r>
              <a:rPr lang="de-DE" sz="1800" i="1" dirty="0">
                <a:latin typeface="+mn-lt"/>
              </a:rPr>
              <a:t>Schaan &amp; Hechler (2017)</a:t>
            </a: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43692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0092932"/>
              </p:ext>
            </p:extLst>
          </p:nvPr>
        </p:nvGraphicFramePr>
        <p:xfrm>
          <a:off x="695200" y="1285247"/>
          <a:ext cx="8232669" cy="46308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Acrobat Document" r:id="rId4" imgW="9144000" imgH="5143500" progId="Acrobat.Document.11">
                  <p:embed/>
                </p:oleObj>
              </mc:Choice>
              <mc:Fallback>
                <p:oleObj name="Acrobat Document" r:id="rId4" imgW="9144000" imgH="514350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95200" y="1285247"/>
                        <a:ext cx="8232669" cy="46308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Pilot Studie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35</a:t>
            </a:fld>
            <a:endParaRPr lang="de-DE" dirty="0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7944054" y="4760529"/>
            <a:ext cx="2752898" cy="993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1748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6320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0892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464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</a:rPr>
              <a:t>Flack, </a:t>
            </a:r>
            <a:r>
              <a:rPr lang="de-DE" sz="1800" i="1" dirty="0" smtClean="0">
                <a:latin typeface="+mn-lt"/>
              </a:rPr>
              <a:t>Pané-Farré, </a:t>
            </a:r>
            <a:r>
              <a:rPr lang="de-DE" sz="1800" i="1" dirty="0" err="1" smtClean="0">
                <a:latin typeface="+mn-lt"/>
              </a:rPr>
              <a:t>Zernikow</a:t>
            </a:r>
            <a:r>
              <a:rPr lang="de-DE" sz="1800" i="1" dirty="0" smtClean="0">
                <a:latin typeface="+mn-lt"/>
              </a:rPr>
              <a:t>, </a:t>
            </a:r>
            <a:r>
              <a:rPr lang="de-DE" sz="1800" i="1" dirty="0">
                <a:latin typeface="+mn-lt"/>
              </a:rPr>
              <a:t>Schaan &amp; Hechler (2017)</a:t>
            </a: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06799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36</a:t>
            </a:fld>
            <a:endParaRPr lang="de-DE" dirty="0"/>
          </a:p>
        </p:txBody>
      </p:sp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9812679"/>
              </p:ext>
            </p:extLst>
          </p:nvPr>
        </p:nvGraphicFramePr>
        <p:xfrm>
          <a:off x="838200" y="772623"/>
          <a:ext cx="9144000" cy="514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4" name="Acrobat Document" r:id="rId3" imgW="9144000" imgH="5143500" progId="Acrobat.Document.11">
                  <p:embed/>
                </p:oleObj>
              </mc:Choice>
              <mc:Fallback>
                <p:oleObj name="Acrobat Document" r:id="rId3" imgW="9144000" imgH="514350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772623"/>
                        <a:ext cx="9144000" cy="514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7944054" y="4760529"/>
            <a:ext cx="2752898" cy="993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1748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6320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0892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464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</a:rPr>
              <a:t>Flack, </a:t>
            </a:r>
            <a:r>
              <a:rPr lang="de-DE" sz="1800" i="1" dirty="0" smtClean="0">
                <a:latin typeface="+mn-lt"/>
              </a:rPr>
              <a:t>Pané-Farré, </a:t>
            </a:r>
            <a:r>
              <a:rPr lang="de-DE" sz="1800" i="1" dirty="0" err="1" smtClean="0">
                <a:latin typeface="+mn-lt"/>
              </a:rPr>
              <a:t>Zernikow</a:t>
            </a:r>
            <a:r>
              <a:rPr lang="de-DE" sz="1800" i="1" dirty="0" smtClean="0">
                <a:latin typeface="+mn-lt"/>
              </a:rPr>
              <a:t>, </a:t>
            </a:r>
            <a:r>
              <a:rPr lang="de-DE" sz="1800" i="1" dirty="0">
                <a:latin typeface="+mn-lt"/>
              </a:rPr>
              <a:t>Schaan &amp; Hechler (2017)</a:t>
            </a: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39419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37</a:t>
            </a:fld>
            <a:endParaRPr lang="de-DE" dirty="0"/>
          </a:p>
        </p:txBody>
      </p:sp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8525095"/>
              </p:ext>
            </p:extLst>
          </p:nvPr>
        </p:nvGraphicFramePr>
        <p:xfrm>
          <a:off x="981606" y="772623"/>
          <a:ext cx="9144000" cy="514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8" name="Acrobat Document" r:id="rId3" imgW="9144000" imgH="5143500" progId="Acrobat.Document.11">
                  <p:embed/>
                </p:oleObj>
              </mc:Choice>
              <mc:Fallback>
                <p:oleObj name="Acrobat Document" r:id="rId3" imgW="9144000" imgH="514350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81606" y="772623"/>
                        <a:ext cx="9144000" cy="514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7944054" y="4760529"/>
            <a:ext cx="2752898" cy="993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1748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6320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0892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464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</a:rPr>
              <a:t>Flack, </a:t>
            </a:r>
            <a:r>
              <a:rPr lang="de-DE" sz="1800" i="1" dirty="0" smtClean="0">
                <a:latin typeface="+mn-lt"/>
              </a:rPr>
              <a:t>Pané-Farré, </a:t>
            </a:r>
            <a:r>
              <a:rPr lang="de-DE" sz="1800" i="1" dirty="0" err="1" smtClean="0">
                <a:latin typeface="+mn-lt"/>
              </a:rPr>
              <a:t>Zernikow</a:t>
            </a:r>
            <a:r>
              <a:rPr lang="de-DE" sz="1800" i="1" dirty="0" smtClean="0">
                <a:latin typeface="+mn-lt"/>
              </a:rPr>
              <a:t>, </a:t>
            </a:r>
            <a:r>
              <a:rPr lang="de-DE" sz="1800" i="1" dirty="0">
                <a:latin typeface="+mn-lt"/>
              </a:rPr>
              <a:t>Schaan &amp; Hechler (2017)</a:t>
            </a: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04617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DFG-Projekt  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Hauptstudie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0389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Operationalisierung der Angst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Erfassung der subjektiven Angst durch zeichnen einer Angstkurve</a:t>
            </a:r>
          </a:p>
          <a:p>
            <a:endParaRPr lang="de-DE" dirty="0" smtClean="0"/>
          </a:p>
          <a:p>
            <a:endParaRPr lang="de-DE" sz="2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39</a:t>
            </a:fld>
            <a:endParaRPr lang="de-DE" dirty="0"/>
          </a:p>
        </p:txBody>
      </p:sp>
      <p:pic>
        <p:nvPicPr>
          <p:cNvPr id="7" name="Grafik 6" descr="C:\Users\schaanl\Pictures\self reported fear 16 girl CH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102" y="2649427"/>
            <a:ext cx="10032263" cy="31096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76834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 err="1" smtClean="0"/>
              <a:t>Interozeption</a:t>
            </a:r>
            <a:endParaRPr lang="de-DE" sz="2800" dirty="0"/>
          </a:p>
        </p:txBody>
      </p:sp>
      <p:pic>
        <p:nvPicPr>
          <p:cNvPr id="4" name="Picture 2" descr="http://3.bp.blogspot.com/-dU0QNbp6RVY/Up_WYbStn0I/AAAAAAAAGd4/OfMi5oObnlA/s1600/Interoception-schematic-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68842"/>
            <a:ext cx="8568000" cy="4125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838200" y="5194423"/>
            <a:ext cx="10618805" cy="70173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de-DE" i="1" dirty="0" smtClean="0">
                <a:solidFill>
                  <a:srgbClr val="000000"/>
                </a:solidFill>
                <a:cs typeface="Calibri"/>
              </a:rPr>
              <a:t>Craig, A.D. (2003) </a:t>
            </a:r>
            <a:r>
              <a:rPr lang="de-DE" i="1" dirty="0" err="1" smtClean="0">
                <a:solidFill>
                  <a:srgbClr val="000000"/>
                </a:solidFill>
                <a:cs typeface="Calibri"/>
              </a:rPr>
              <a:t>Current</a:t>
            </a:r>
            <a:r>
              <a:rPr lang="de-DE" i="1" dirty="0" smtClean="0">
                <a:solidFill>
                  <a:srgbClr val="000000"/>
                </a:solidFill>
                <a:cs typeface="Calibri"/>
              </a:rPr>
              <a:t> Opinion in </a:t>
            </a:r>
            <a:r>
              <a:rPr lang="de-DE" i="1" dirty="0" err="1" smtClean="0">
                <a:solidFill>
                  <a:srgbClr val="000000"/>
                </a:solidFill>
                <a:cs typeface="Calibri"/>
              </a:rPr>
              <a:t>Neurobiology</a:t>
            </a:r>
            <a:endParaRPr lang="de-DE" i="1" dirty="0" smtClean="0">
              <a:solidFill>
                <a:srgbClr val="000000"/>
              </a:solidFill>
              <a:cs typeface="Calibri"/>
            </a:endParaRPr>
          </a:p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de-DE" i="1" dirty="0" err="1" smtClean="0">
                <a:solidFill>
                  <a:srgbClr val="000000"/>
                </a:solidFill>
                <a:cs typeface="Calibri"/>
              </a:rPr>
              <a:t>Ceunen</a:t>
            </a:r>
            <a:r>
              <a:rPr lang="de-DE" i="1" dirty="0" smtClean="0">
                <a:solidFill>
                  <a:srgbClr val="000000"/>
                </a:solidFill>
                <a:cs typeface="Calibri"/>
              </a:rPr>
              <a:t>, E. et al. (2016), Frontiers Psychology.</a:t>
            </a:r>
            <a:endParaRPr lang="de-DE" i="1" dirty="0">
              <a:solidFill>
                <a:srgbClr val="00000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38070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Operationalisierung der Angst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Erfassung der subjektiven Angst durch zeichnen einer Angstkurve</a:t>
            </a:r>
          </a:p>
          <a:p>
            <a:endParaRPr lang="de-DE" dirty="0" smtClean="0"/>
          </a:p>
          <a:p>
            <a:r>
              <a:rPr lang="de-DE" dirty="0" smtClean="0"/>
              <a:t>Angst zeigt sich durch eine Aktivierung des Defensivsystems des </a:t>
            </a:r>
            <a:r>
              <a:rPr lang="de-DE" dirty="0"/>
              <a:t>K</a:t>
            </a:r>
            <a:r>
              <a:rPr lang="de-DE" dirty="0" smtClean="0"/>
              <a:t>örpers </a:t>
            </a:r>
          </a:p>
          <a:p>
            <a:pPr lvl="1"/>
            <a:r>
              <a:rPr lang="de-DE" dirty="0" smtClean="0"/>
              <a:t>Anstieg der </a:t>
            </a:r>
            <a:r>
              <a:rPr lang="de-DE" dirty="0" err="1" smtClean="0"/>
              <a:t>Herzrate</a:t>
            </a:r>
            <a:endParaRPr lang="de-DE" dirty="0" smtClean="0"/>
          </a:p>
          <a:p>
            <a:pPr lvl="1"/>
            <a:r>
              <a:rPr lang="de-DE" dirty="0" smtClean="0"/>
              <a:t>Hautleitfähigkeit </a:t>
            </a:r>
          </a:p>
          <a:p>
            <a:pPr lvl="1"/>
            <a:r>
              <a:rPr lang="de-DE" dirty="0" smtClean="0"/>
              <a:t>Modulation des </a:t>
            </a:r>
            <a:r>
              <a:rPr lang="de-DE" dirty="0" err="1" smtClean="0"/>
              <a:t>Startle</a:t>
            </a:r>
            <a:r>
              <a:rPr lang="de-DE" dirty="0" smtClean="0"/>
              <a:t>-Reflexes </a:t>
            </a:r>
            <a:endParaRPr lang="de-DE" dirty="0"/>
          </a:p>
          <a:p>
            <a:pPr lvl="2"/>
            <a:r>
              <a:rPr lang="de-DE" sz="2400" dirty="0" err="1" smtClean="0"/>
              <a:t>Startle</a:t>
            </a:r>
            <a:r>
              <a:rPr lang="de-DE" sz="2400" dirty="0" smtClean="0"/>
              <a:t> = Schreckreflex (Lidschluss) ausgelöst durch auditive Stimuli, gemessen durch ein EMG </a:t>
            </a:r>
            <a:r>
              <a:rPr lang="de-DE" sz="2400" dirty="0"/>
              <a:t>des </a:t>
            </a:r>
            <a:r>
              <a:rPr lang="de-DE" sz="2400" dirty="0" err="1"/>
              <a:t>Musculus</a:t>
            </a:r>
            <a:r>
              <a:rPr lang="de-DE" sz="2400" dirty="0"/>
              <a:t> </a:t>
            </a:r>
            <a:r>
              <a:rPr lang="de-DE" sz="2400" dirty="0" err="1"/>
              <a:t>orbicularis</a:t>
            </a:r>
            <a:r>
              <a:rPr lang="de-DE" sz="2400" dirty="0"/>
              <a:t> </a:t>
            </a:r>
            <a:r>
              <a:rPr lang="de-DE" sz="2400" dirty="0" err="1"/>
              <a:t>oculi</a:t>
            </a:r>
            <a:r>
              <a:rPr lang="de-DE" sz="2400" dirty="0"/>
              <a:t>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40</a:t>
            </a:fld>
            <a:endParaRPr lang="de-DE" dirty="0"/>
          </a:p>
        </p:txBody>
      </p:sp>
      <p:pic>
        <p:nvPicPr>
          <p:cNvPr id="6" name="Inhaltsplatzhalt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970" y="1273323"/>
            <a:ext cx="5894469" cy="453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341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872537" cy="1325563"/>
          </a:xfrm>
        </p:spPr>
        <p:txBody>
          <a:bodyPr/>
          <a:lstStyle/>
          <a:p>
            <a:r>
              <a:rPr lang="de-DE" dirty="0"/>
              <a:t>Exemplarischer Ablauf eines </a:t>
            </a:r>
            <a:r>
              <a:rPr lang="de-DE" dirty="0" err="1" smtClean="0"/>
              <a:t>Procokationstrials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41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25375"/>
            <a:ext cx="10321423" cy="3651821"/>
          </a:xfrm>
          <a:prstGeom prst="rect">
            <a:avLst/>
          </a:prstGeom>
        </p:spPr>
      </p:pic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32402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DFG-Projekt  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Imagination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6420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INIM Studie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Interozeption und Imagination</a:t>
            </a:r>
          </a:p>
        </p:txBody>
      </p:sp>
    </p:spTree>
    <p:extLst>
      <p:ext uri="{BB962C8B-B14F-4D97-AF65-F5344CB8AC3E}">
        <p14:creationId xmlns:p14="http://schemas.microsoft.com/office/powerpoint/2010/main" val="26093269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DFG INIM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979343"/>
            <a:ext cx="10515600" cy="1512002"/>
          </a:xfrm>
        </p:spPr>
        <p:txBody>
          <a:bodyPr/>
          <a:lstStyle/>
          <a:p>
            <a:r>
              <a:rPr lang="de-DE" dirty="0" smtClean="0"/>
              <a:t>Als Vorstudie zur Pilotierung verschiedener Fragebögen und der Generierung von Skripten 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44</a:t>
            </a:fld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1158240" y="3893954"/>
            <a:ext cx="59740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de-AT" sz="2800" i="1" dirty="0" smtClean="0"/>
              <a:t>„Ich </a:t>
            </a:r>
            <a:r>
              <a:rPr lang="de-AT" sz="2800" i="1" dirty="0"/>
              <a:t>spüre einen ganz leichten Druck an meiner Stirn. Es fühlt sich an wie eine viel zu enge Kappe</a:t>
            </a:r>
            <a:r>
              <a:rPr lang="de-AT" sz="2800" i="1" dirty="0" smtClean="0"/>
              <a:t>.“</a:t>
            </a:r>
            <a:endParaRPr lang="de-DE" sz="2800" i="1" dirty="0"/>
          </a:p>
        </p:txBody>
      </p:sp>
      <p:sp>
        <p:nvSpPr>
          <p:cNvPr id="8" name="Textfeld 7"/>
          <p:cNvSpPr txBox="1"/>
          <p:nvPr/>
        </p:nvSpPr>
        <p:spPr>
          <a:xfrm>
            <a:off x="4369242" y="3491345"/>
            <a:ext cx="55261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solidFill>
                  <a:srgbClr val="FF0000"/>
                </a:solidFill>
              </a:rPr>
              <a:t>Schließen Sie bitte die Augen und versuchen Sie sich die Situation genau vorzustellen.</a:t>
            </a:r>
            <a:endParaRPr lang="de-DE" sz="2800" dirty="0">
              <a:solidFill>
                <a:srgbClr val="FF0000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726" y="3233912"/>
            <a:ext cx="3379742" cy="190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0155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0"/>
                            </p:stCondLst>
                            <p:childTnLst>
                              <p:par>
                                <p:cTn id="23" presetID="31" presetClass="exit" presetSubtype="0" fill="hold" nodeType="afterEffect">
                                  <p:stCondLst>
                                    <p:cond delay="1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DFG INIM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979343"/>
            <a:ext cx="10515600" cy="1512002"/>
          </a:xfrm>
        </p:spPr>
        <p:txBody>
          <a:bodyPr/>
          <a:lstStyle/>
          <a:p>
            <a:endParaRPr lang="de-DE" dirty="0"/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45</a:t>
            </a:fld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2400004"/>
            <a:ext cx="59740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de-DE" sz="2800" i="1" dirty="0" smtClean="0"/>
              <a:t>„Ich </a:t>
            </a:r>
            <a:r>
              <a:rPr lang="de-DE" sz="2800" i="1" dirty="0"/>
              <a:t>bin alleine zu Hause und nehme eine Dusche. Ich höre wie die Tür gewaltsam aufgebrochen wird und bekomme Angst</a:t>
            </a:r>
            <a:r>
              <a:rPr lang="de-DE" sz="2800" i="1" dirty="0" smtClean="0"/>
              <a:t>.“</a:t>
            </a:r>
            <a:endParaRPr lang="de-DE" sz="2800" i="1" dirty="0"/>
          </a:p>
        </p:txBody>
      </p:sp>
    </p:spTree>
    <p:extLst>
      <p:ext uri="{BB962C8B-B14F-4D97-AF65-F5344CB8AC3E}">
        <p14:creationId xmlns:p14="http://schemas.microsoft.com/office/powerpoint/2010/main" val="31200687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DFG INIM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979343"/>
            <a:ext cx="10515600" cy="1512002"/>
          </a:xfrm>
        </p:spPr>
        <p:txBody>
          <a:bodyPr/>
          <a:lstStyle/>
          <a:p>
            <a:endParaRPr lang="de-DE" dirty="0"/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46</a:t>
            </a:fld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2400004"/>
            <a:ext cx="59740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de-DE" sz="2800" i="1" dirty="0" smtClean="0"/>
              <a:t>„Ich </a:t>
            </a:r>
            <a:r>
              <a:rPr lang="de-DE" sz="2800" i="1" dirty="0"/>
              <a:t>sitze auf der Rückbank des Autos und schaue aus dem Fenster. Es gibt wenig Verkehr, da es früh </a:t>
            </a:r>
            <a:r>
              <a:rPr lang="de-DE" sz="2800" i="1" dirty="0" smtClean="0"/>
              <a:t>ist.“</a:t>
            </a:r>
            <a:endParaRPr lang="de-DE" sz="2800" i="1" dirty="0"/>
          </a:p>
        </p:txBody>
      </p:sp>
    </p:spTree>
    <p:extLst>
      <p:ext uri="{BB962C8B-B14F-4D97-AF65-F5344CB8AC3E}">
        <p14:creationId xmlns:p14="http://schemas.microsoft.com/office/powerpoint/2010/main" val="40008801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Ergebnisse der Pilot Studie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47</a:t>
            </a:fld>
            <a:endParaRPr lang="de-DE" dirty="0"/>
          </a:p>
        </p:txBody>
      </p:sp>
      <p:pic>
        <p:nvPicPr>
          <p:cNvPr id="1026" name="Picture 2" descr="Ab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0650" y="1534623"/>
            <a:ext cx="5753100" cy="438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8143750" y="4739509"/>
            <a:ext cx="2752898" cy="993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1748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6320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0892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464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</a:rPr>
              <a:t>Flack, </a:t>
            </a:r>
            <a:r>
              <a:rPr lang="de-DE" sz="1800" i="1" dirty="0" smtClean="0">
                <a:latin typeface="+mn-lt"/>
              </a:rPr>
              <a:t>Pané-Farré</a:t>
            </a:r>
            <a:r>
              <a:rPr lang="de-DE" sz="1800" i="1" dirty="0">
                <a:latin typeface="+mn-lt"/>
              </a:rPr>
              <a:t>, </a:t>
            </a:r>
            <a:r>
              <a:rPr lang="de-DE" sz="1800" i="1" dirty="0" err="1" smtClean="0">
                <a:latin typeface="+mn-lt"/>
              </a:rPr>
              <a:t>Zourek</a:t>
            </a:r>
            <a:r>
              <a:rPr lang="de-DE" sz="1800" i="1" dirty="0">
                <a:latin typeface="+mn-lt"/>
              </a:rPr>
              <a:t>, </a:t>
            </a:r>
            <a:r>
              <a:rPr lang="de-DE" sz="1800" i="1" dirty="0" smtClean="0">
                <a:latin typeface="+mn-lt"/>
              </a:rPr>
              <a:t>Becker</a:t>
            </a:r>
            <a:r>
              <a:rPr lang="de-DE" sz="1800" i="1" dirty="0">
                <a:latin typeface="+mn-lt"/>
              </a:rPr>
              <a:t>, </a:t>
            </a:r>
            <a:r>
              <a:rPr lang="de-DE" sz="1800" i="1" dirty="0" smtClean="0">
                <a:latin typeface="+mn-lt"/>
              </a:rPr>
              <a:t>Zernikow &amp; Hechler (2015)</a:t>
            </a: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endParaRPr lang="de-DE" sz="1800" i="1" dirty="0">
              <a:latin typeface="+mn-lt"/>
              <a:cs typeface="Calibri"/>
            </a:endParaRPr>
          </a:p>
          <a:p>
            <a:pPr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192971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A) Fragebogen </a:t>
            </a:r>
            <a:r>
              <a:rPr lang="de-DE" dirty="0"/>
              <a:t>zu Körperwahrnehmungen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Erfasst </a:t>
            </a:r>
            <a:r>
              <a:rPr lang="de-DE" dirty="0" err="1"/>
              <a:t>interozeptiven</a:t>
            </a:r>
            <a:r>
              <a:rPr lang="de-DE" dirty="0"/>
              <a:t> Empfindungen die </a:t>
            </a:r>
            <a:r>
              <a:rPr lang="de-DE" dirty="0" smtClean="0"/>
              <a:t>vor dem Schmerz auftreten</a:t>
            </a:r>
          </a:p>
          <a:p>
            <a:pPr lvl="1"/>
            <a:r>
              <a:rPr lang="de-DE" dirty="0"/>
              <a:t>subjektiv empfundene Angst</a:t>
            </a:r>
          </a:p>
          <a:p>
            <a:pPr lvl="1"/>
            <a:r>
              <a:rPr lang="de-DE" dirty="0"/>
              <a:t>subjektive Einschätzung wie unangenehm diese Empfindungen ist</a:t>
            </a:r>
          </a:p>
          <a:p>
            <a:pPr lvl="1"/>
            <a:r>
              <a:rPr lang="de-DE" dirty="0"/>
              <a:t>Häufigkeit des Auftretens vor </a:t>
            </a:r>
            <a:r>
              <a:rPr lang="de-DE" dirty="0" smtClean="0"/>
              <a:t>Schmerzen</a:t>
            </a:r>
          </a:p>
          <a:p>
            <a:pPr lvl="1"/>
            <a:endParaRPr lang="de-DE" dirty="0" smtClean="0"/>
          </a:p>
          <a:p>
            <a:r>
              <a:rPr lang="de-DE" dirty="0" smtClean="0"/>
              <a:t>Testung welche Körperempfindungen mit dem Schmerz assoziiert sind</a:t>
            </a:r>
          </a:p>
          <a:p>
            <a:pPr lvl="1"/>
            <a:r>
              <a:rPr lang="de-DE" dirty="0" smtClean="0"/>
              <a:t>Aus der Vorstudie von Flack et al. und dem </a:t>
            </a:r>
            <a:r>
              <a:rPr lang="fr-FR" dirty="0" err="1"/>
              <a:t>Modified</a:t>
            </a:r>
            <a:r>
              <a:rPr lang="fr-FR" dirty="0"/>
              <a:t> </a:t>
            </a:r>
            <a:r>
              <a:rPr lang="fr-FR" dirty="0" err="1"/>
              <a:t>Somatic</a:t>
            </a:r>
            <a:r>
              <a:rPr lang="fr-FR" dirty="0"/>
              <a:t> Perceptions Questionnaire (MSPQ) </a:t>
            </a:r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48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90363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Beispielitems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49</a:t>
            </a:fld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523240" y="1413020"/>
            <a:ext cx="11145520" cy="152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</a:rPr>
              <a:t>Was spürst du in deinem Körper BEVOR deine Schmerzen anfangen? (Was spürst du in deinem Körper BEVOR deine Schmerzen stärker werden</a:t>
            </a:r>
            <a:r>
              <a:rPr lang="de-DE" dirty="0" smtClean="0">
                <a:ln w="0"/>
                <a:solidFill>
                  <a:schemeClr val="tx1"/>
                </a:solidFill>
              </a:rPr>
              <a:t>?)</a:t>
            </a:r>
          </a:p>
          <a:p>
            <a:pPr algn="ctr"/>
            <a:endParaRPr lang="de-DE" dirty="0">
              <a:ln w="0"/>
              <a:solidFill>
                <a:schemeClr val="tx1"/>
              </a:solidFill>
            </a:endParaRPr>
          </a:p>
          <a:p>
            <a:pPr algn="ctr"/>
            <a:r>
              <a:rPr lang="de-DE" dirty="0" smtClean="0">
                <a:ln w="0"/>
                <a:solidFill>
                  <a:schemeClr val="tx1"/>
                </a:solidFill>
              </a:rPr>
              <a:t>______________________________________________________________________________________</a:t>
            </a:r>
          </a:p>
          <a:p>
            <a:pPr algn="ctr"/>
            <a:endParaRPr lang="de-D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523240" y="4383066"/>
            <a:ext cx="11145520" cy="152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de-DE" dirty="0">
                <a:solidFill>
                  <a:schemeClr val="tx1"/>
                </a:solidFill>
              </a:rPr>
              <a:t>Denke nun bitte an die unangenehmste </a:t>
            </a:r>
            <a:r>
              <a:rPr lang="de-DE" dirty="0" smtClean="0">
                <a:solidFill>
                  <a:schemeClr val="tx1"/>
                </a:solidFill>
              </a:rPr>
              <a:t>Empfindung [die vor dem Schmerz auftritt]. Wie </a:t>
            </a:r>
            <a:r>
              <a:rPr lang="de-DE" dirty="0">
                <a:solidFill>
                  <a:schemeClr val="tx1"/>
                </a:solidFill>
              </a:rPr>
              <a:t>unangenehm ist sie für dich?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Bitte Kreuze eine Zahl zwischen 0 und 10 an. 0 bedeutet, dass die Empfindung für dich gar nicht unangenehm ist. 10 bedeutet, dass sie sehr unangenehm ist. Bitte mache nur ein Kreuz.</a:t>
            </a:r>
          </a:p>
          <a:p>
            <a:pPr algn="ctr"/>
            <a:r>
              <a:rPr lang="de-DE" b="1" dirty="0">
                <a:solidFill>
                  <a:schemeClr val="tx1"/>
                </a:solidFill>
              </a:rPr>
              <a:t>gar nicht unangenehm</a:t>
            </a:r>
            <a:r>
              <a:rPr lang="de-DE" dirty="0">
                <a:solidFill>
                  <a:schemeClr val="tx1"/>
                </a:solidFill>
              </a:rPr>
              <a:t>    0-----1-----2-----3----- 4-----5-----6-----7-----8-----9-----10 </a:t>
            </a:r>
            <a:r>
              <a:rPr lang="de-DE" b="1" dirty="0">
                <a:solidFill>
                  <a:schemeClr val="tx1"/>
                </a:solidFill>
              </a:rPr>
              <a:t>sehr unangenehm</a:t>
            </a:r>
            <a:endParaRPr lang="de-D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4169681"/>
              </p:ext>
            </p:extLst>
          </p:nvPr>
        </p:nvGraphicFramePr>
        <p:xfrm>
          <a:off x="523240" y="3089923"/>
          <a:ext cx="11145519" cy="11690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69954"/>
                <a:gridCol w="1635113"/>
                <a:gridCol w="1635113"/>
                <a:gridCol w="1635113"/>
                <a:gridCol w="1635113"/>
                <a:gridCol w="1635113"/>
              </a:tblGrid>
              <a:tr h="468954">
                <a:tc gridSpan="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  <a:latin typeface="+mn-lt"/>
                        </a:rPr>
                        <a:t> </a:t>
                      </a:r>
                      <a:r>
                        <a:rPr kumimoji="0" lang="de-DE" altLang="de-DE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Wie oft spürst du vor den Schmerzen / bevor die Schmerzen stärker werden ein …..</a:t>
                      </a:r>
                      <a:endParaRPr lang="de-DE" sz="1800" dirty="0">
                        <a:effectLst/>
                        <a:latin typeface="+mn-lt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de-DE" sz="120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de-DE" sz="120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de-DE" sz="120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de-DE" sz="120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de-DE" sz="1200" dirty="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2083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AT" sz="1800" dirty="0">
                          <a:solidFill>
                            <a:schemeClr val="tx1"/>
                          </a:solidFill>
                          <a:effectLst/>
                        </a:rPr>
                        <a:t>Pulsieren</a:t>
                      </a:r>
                      <a:endParaRPr lang="de-DE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[   ]</a:t>
                      </a:r>
                      <a:endParaRPr lang="de-DE" sz="1800" dirty="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[   ]</a:t>
                      </a:r>
                      <a:endParaRPr lang="de-DE" sz="1800" dirty="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[   ]</a:t>
                      </a:r>
                      <a:endParaRPr lang="de-DE" sz="1800" dirty="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[   ]</a:t>
                      </a:r>
                      <a:endParaRPr lang="de-DE" sz="1800" dirty="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[   ]</a:t>
                      </a:r>
                      <a:endParaRPr lang="de-DE" sz="1800" dirty="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</a:tr>
              <a:tr h="42581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 </a:t>
                      </a:r>
                      <a:endParaRPr lang="de-DE" sz="1800" dirty="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nie</a:t>
                      </a:r>
                      <a:endParaRPr lang="de-DE" sz="180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selten</a:t>
                      </a:r>
                      <a:endParaRPr lang="de-DE" sz="180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manchmal</a:t>
                      </a:r>
                      <a:endParaRPr lang="de-DE" sz="180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oft</a:t>
                      </a:r>
                      <a:endParaRPr lang="de-DE" sz="180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immer</a:t>
                      </a:r>
                      <a:endParaRPr lang="de-DE" sz="1800" dirty="0">
                        <a:effectLst/>
                        <a:latin typeface="Times New Roman" panose="02020603050405020304" pitchFamily="18" charset="0"/>
                        <a:ea typeface="Times" panose="0202060306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4245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739810" y="1283075"/>
            <a:ext cx="10515600" cy="4100456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r>
              <a:rPr lang="de-DE" sz="11200" dirty="0" smtClean="0"/>
              <a:t>Was ist </a:t>
            </a:r>
            <a:r>
              <a:rPr lang="de-DE" sz="11200" dirty="0" err="1" smtClean="0"/>
              <a:t>Interozeption</a:t>
            </a:r>
            <a:r>
              <a:rPr lang="de-DE" sz="11200" dirty="0" smtClean="0"/>
              <a:t>?</a:t>
            </a:r>
          </a:p>
          <a:p>
            <a:pPr lvl="1">
              <a:lnSpc>
                <a:spcPct val="120000"/>
              </a:lnSpc>
            </a:pPr>
            <a:r>
              <a:rPr lang="de-DE" sz="11200" dirty="0"/>
              <a:t>„Unter Interozeption wird die Wahrnehmung körpereigener Prozesse </a:t>
            </a:r>
            <a:r>
              <a:rPr lang="de-DE" sz="11200" dirty="0" smtClean="0"/>
              <a:t>verstanden“</a:t>
            </a:r>
          </a:p>
          <a:p>
            <a:pPr lvl="1">
              <a:lnSpc>
                <a:spcPct val="120000"/>
              </a:lnSpc>
            </a:pPr>
            <a:r>
              <a:rPr lang="de-DE" sz="11200" dirty="0" smtClean="0"/>
              <a:t>“</a:t>
            </a:r>
            <a:r>
              <a:rPr lang="de-DE" sz="11200" dirty="0"/>
              <a:t>Interoception </a:t>
            </a:r>
            <a:r>
              <a:rPr lang="de-DE" sz="11200" dirty="0" err="1"/>
              <a:t>is</a:t>
            </a:r>
            <a:r>
              <a:rPr lang="de-DE" sz="11200" dirty="0"/>
              <a:t> </a:t>
            </a:r>
            <a:r>
              <a:rPr lang="de-DE" sz="11200" dirty="0" err="1"/>
              <a:t>the</a:t>
            </a:r>
            <a:r>
              <a:rPr lang="de-DE" sz="11200" dirty="0"/>
              <a:t> body-</a:t>
            </a:r>
            <a:r>
              <a:rPr lang="de-DE" sz="11200" dirty="0" err="1"/>
              <a:t>to</a:t>
            </a:r>
            <a:r>
              <a:rPr lang="de-DE" sz="11200" dirty="0"/>
              <a:t>-</a:t>
            </a:r>
            <a:r>
              <a:rPr lang="de-DE" sz="11200" dirty="0" err="1"/>
              <a:t>brain</a:t>
            </a:r>
            <a:r>
              <a:rPr lang="de-DE" sz="11200" dirty="0"/>
              <a:t> </a:t>
            </a:r>
            <a:r>
              <a:rPr lang="de-DE" sz="11200" dirty="0" err="1"/>
              <a:t>axis</a:t>
            </a:r>
            <a:r>
              <a:rPr lang="de-DE" sz="11200" dirty="0"/>
              <a:t> </a:t>
            </a:r>
            <a:r>
              <a:rPr lang="de-DE" sz="11200" dirty="0" err="1"/>
              <a:t>of</a:t>
            </a:r>
            <a:r>
              <a:rPr lang="de-DE" sz="11200" dirty="0"/>
              <a:t> </a:t>
            </a:r>
            <a:r>
              <a:rPr lang="de-DE" sz="11200" dirty="0" err="1"/>
              <a:t>sensation</a:t>
            </a:r>
            <a:r>
              <a:rPr lang="de-DE" sz="11200" dirty="0"/>
              <a:t>.” </a:t>
            </a:r>
            <a:endParaRPr lang="de-DE" sz="4800" dirty="0"/>
          </a:p>
          <a:p>
            <a:pPr lvl="1">
              <a:lnSpc>
                <a:spcPct val="120000"/>
              </a:lnSpc>
            </a:pPr>
            <a:r>
              <a:rPr lang="de-DE" sz="11200" dirty="0"/>
              <a:t>Feedback afferenter Signale des Körpers zum </a:t>
            </a:r>
            <a:r>
              <a:rPr lang="de-DE" sz="11200" dirty="0" smtClean="0"/>
              <a:t>Gehirn (ZNS-Repräsentation)</a:t>
            </a:r>
            <a:endParaRPr lang="de-DE" sz="4800" dirty="0"/>
          </a:p>
          <a:p>
            <a:pPr lvl="1">
              <a:lnSpc>
                <a:spcPct val="120000"/>
              </a:lnSpc>
            </a:pPr>
            <a:r>
              <a:rPr lang="de-DE" sz="11200" dirty="0" smtClean="0"/>
              <a:t>Abgrenzung zur </a:t>
            </a:r>
            <a:r>
              <a:rPr lang="de-DE" sz="11200" dirty="0" err="1" smtClean="0"/>
              <a:t>Exterozeption</a:t>
            </a:r>
            <a:r>
              <a:rPr lang="de-DE" sz="11200" dirty="0" smtClean="0"/>
              <a:t> und </a:t>
            </a:r>
            <a:r>
              <a:rPr lang="de-DE" sz="11200" dirty="0" err="1" smtClean="0"/>
              <a:t>Propiozeption</a:t>
            </a:r>
            <a:r>
              <a:rPr lang="de-DE" sz="11200" dirty="0" smtClean="0"/>
              <a:t> </a:t>
            </a:r>
            <a:endParaRPr lang="de-DE" sz="2400" dirty="0" smtClean="0"/>
          </a:p>
          <a:p>
            <a:pPr lvl="1">
              <a:lnSpc>
                <a:spcPct val="120000"/>
              </a:lnSpc>
            </a:pPr>
            <a:endParaRPr lang="de-DE" sz="1300" dirty="0"/>
          </a:p>
          <a:p>
            <a:pPr lvl="1">
              <a:lnSpc>
                <a:spcPct val="120000"/>
              </a:lnSpc>
            </a:pPr>
            <a:endParaRPr lang="de-DE" sz="2400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Theoretischer Hintergrund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7020" y="0"/>
            <a:ext cx="1034980" cy="195242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6865955" y="4695825"/>
            <a:ext cx="4591050" cy="120032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lvl="1" algn="r"/>
            <a:r>
              <a:rPr lang="de-DE" i="1" dirty="0" smtClean="0">
                <a:solidFill>
                  <a:prstClr val="black"/>
                </a:solidFill>
              </a:rPr>
              <a:t>Rief </a:t>
            </a:r>
            <a:r>
              <a:rPr lang="de-DE" i="1" dirty="0">
                <a:solidFill>
                  <a:prstClr val="black"/>
                </a:solidFill>
              </a:rPr>
              <a:t>&amp; </a:t>
            </a:r>
            <a:r>
              <a:rPr lang="de-DE" i="1" dirty="0" err="1" smtClean="0">
                <a:solidFill>
                  <a:prstClr val="black"/>
                </a:solidFill>
              </a:rPr>
              <a:t>Birbaumer</a:t>
            </a:r>
            <a:r>
              <a:rPr lang="de-DE" i="1" dirty="0" smtClean="0">
                <a:solidFill>
                  <a:prstClr val="black"/>
                </a:solidFill>
              </a:rPr>
              <a:t> (2000)</a:t>
            </a:r>
          </a:p>
          <a:p>
            <a:pPr lvl="1" algn="r"/>
            <a:r>
              <a:rPr lang="de-DE" dirty="0" smtClean="0">
                <a:solidFill>
                  <a:prstClr val="black"/>
                </a:solidFill>
              </a:rPr>
              <a:t>Cameron(2001)</a:t>
            </a:r>
          </a:p>
          <a:p>
            <a:pPr lvl="1" algn="r"/>
            <a:r>
              <a:rPr lang="de-DE" dirty="0" err="1" smtClean="0">
                <a:solidFill>
                  <a:prstClr val="black"/>
                </a:solidFill>
              </a:rPr>
              <a:t>Vaitl</a:t>
            </a:r>
            <a:r>
              <a:rPr lang="de-DE" dirty="0" smtClean="0">
                <a:solidFill>
                  <a:prstClr val="black"/>
                </a:solidFill>
              </a:rPr>
              <a:t> (1996)</a:t>
            </a:r>
          </a:p>
          <a:p>
            <a:pPr lvl="1" algn="r"/>
            <a:r>
              <a:rPr lang="de-DE" dirty="0" err="1" smtClean="0">
                <a:solidFill>
                  <a:prstClr val="black"/>
                </a:solidFill>
              </a:rPr>
              <a:t>Sherington</a:t>
            </a:r>
            <a:r>
              <a:rPr lang="de-DE" dirty="0" smtClean="0">
                <a:solidFill>
                  <a:prstClr val="black"/>
                </a:solidFill>
              </a:rPr>
              <a:t> (1948)</a:t>
            </a:r>
            <a:endParaRPr lang="de-DE" i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252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</a:t>
            </a:r>
            <a:r>
              <a:rPr lang="de-DE" dirty="0" smtClean="0"/>
              <a:t>) Erstellung </a:t>
            </a:r>
            <a:r>
              <a:rPr lang="de-DE" dirty="0"/>
              <a:t>individualisierter imaginativer Skripts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Einarbeitung der individuellen </a:t>
            </a:r>
            <a:r>
              <a:rPr lang="de-DE" dirty="0" err="1"/>
              <a:t>interozeptiven</a:t>
            </a:r>
            <a:r>
              <a:rPr lang="de-DE" dirty="0"/>
              <a:t> Empfindungen in </a:t>
            </a:r>
            <a:r>
              <a:rPr lang="de-DE" dirty="0" smtClean="0"/>
              <a:t>das Skriptgerüst</a:t>
            </a:r>
          </a:p>
          <a:p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i="1" dirty="0" smtClean="0"/>
              <a:t>Ich </a:t>
            </a:r>
            <a:r>
              <a:rPr lang="de-DE" i="1" dirty="0"/>
              <a:t>fühle ein leichtes </a:t>
            </a:r>
            <a:r>
              <a:rPr lang="de-DE" i="1" dirty="0">
                <a:solidFill>
                  <a:srgbClr val="FF0000"/>
                </a:solidFill>
              </a:rPr>
              <a:t>Pulsieren</a:t>
            </a:r>
            <a:r>
              <a:rPr lang="de-DE" i="1" dirty="0"/>
              <a:t> in </a:t>
            </a:r>
            <a:r>
              <a:rPr lang="de-DE" i="1" dirty="0" smtClean="0"/>
              <a:t>meinem Bauch. </a:t>
            </a:r>
            <a:r>
              <a:rPr lang="de-DE" i="1" dirty="0"/>
              <a:t>Das </a:t>
            </a:r>
            <a:r>
              <a:rPr lang="de-DE" i="1" dirty="0">
                <a:solidFill>
                  <a:srgbClr val="FF0000"/>
                </a:solidFill>
              </a:rPr>
              <a:t>Pulsieren</a:t>
            </a:r>
            <a:r>
              <a:rPr lang="de-DE" i="1" dirty="0"/>
              <a:t> wird stärker und mein Bauch </a:t>
            </a:r>
            <a:r>
              <a:rPr lang="de-DE" i="1" dirty="0">
                <a:solidFill>
                  <a:srgbClr val="FF0000"/>
                </a:solidFill>
              </a:rPr>
              <a:t>zieht sich zusammen</a:t>
            </a:r>
            <a:r>
              <a:rPr lang="de-DE" i="1" dirty="0"/>
              <a:t>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50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34123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C) Präsentation </a:t>
            </a:r>
            <a:r>
              <a:rPr lang="de-DE" dirty="0"/>
              <a:t>imaginativer Skripts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Rating der Skripte auf Valenz und </a:t>
            </a:r>
            <a:r>
              <a:rPr lang="de-DE" dirty="0" err="1" smtClean="0"/>
              <a:t>Arousal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Präsentation der einzelnen Skripte </a:t>
            </a:r>
          </a:p>
          <a:p>
            <a:endParaRPr lang="de-DE" dirty="0"/>
          </a:p>
          <a:p>
            <a:r>
              <a:rPr lang="de-DE" dirty="0" smtClean="0"/>
              <a:t>Erfassung von </a:t>
            </a:r>
            <a:r>
              <a:rPr lang="de-DE" dirty="0"/>
              <a:t>selbstberichtete Angst, </a:t>
            </a:r>
            <a:r>
              <a:rPr lang="de-DE" dirty="0" smtClean="0"/>
              <a:t>Vermeidungsneigung, Lebhaftigkeit und empfundene Schmerzen 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51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76358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240" y="4633329"/>
            <a:ext cx="5760720" cy="1111250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6154420" y="4142422"/>
            <a:ext cx="5717540" cy="4886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de-D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Arousal</a:t>
            </a:r>
            <a:endParaRPr lang="de-D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Grafik 1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" y="4673399"/>
            <a:ext cx="5760720" cy="1035685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393700" y="4142422"/>
            <a:ext cx="5717540" cy="4886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de-D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Valenz</a:t>
            </a:r>
            <a:endParaRPr lang="de-D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Beispielitems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52</a:t>
            </a:fld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393700" y="1413020"/>
            <a:ext cx="11478260" cy="152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b="1" dirty="0">
                <a:solidFill>
                  <a:schemeClr val="tx1"/>
                </a:solidFill>
              </a:rPr>
              <a:t>Frage zur aktuellen Angst vor Schmerzen</a:t>
            </a:r>
          </a:p>
          <a:p>
            <a:r>
              <a:rPr lang="de-DE" dirty="0">
                <a:solidFill>
                  <a:schemeClr val="tx1"/>
                </a:solidFill>
              </a:rPr>
              <a:t>0 	bedeutet, dass du aktuell gar keine Angst hast.</a:t>
            </a:r>
          </a:p>
          <a:p>
            <a:r>
              <a:rPr lang="de-DE" dirty="0">
                <a:solidFill>
                  <a:schemeClr val="tx1"/>
                </a:solidFill>
              </a:rPr>
              <a:t>10 	bedeutet, dass du aktuell stark ausgeprägte Angst vor Schmerzen hast.</a:t>
            </a:r>
          </a:p>
          <a:p>
            <a:pPr algn="ctr"/>
            <a:r>
              <a:rPr lang="de-DE" b="1" dirty="0">
                <a:solidFill>
                  <a:schemeClr val="tx1"/>
                </a:solidFill>
              </a:rPr>
              <a:t>gar keine Angst</a:t>
            </a:r>
            <a:r>
              <a:rPr lang="de-DE" dirty="0">
                <a:solidFill>
                  <a:schemeClr val="tx1"/>
                </a:solidFill>
              </a:rPr>
              <a:t> 0-----1-----2-----3----- 4-----5-----6-----7-----8-----9-----10 </a:t>
            </a:r>
            <a:r>
              <a:rPr lang="de-DE" b="1" dirty="0">
                <a:solidFill>
                  <a:schemeClr val="tx1"/>
                </a:solidFill>
              </a:rPr>
              <a:t>große Angst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393700" y="3052859"/>
            <a:ext cx="11478260" cy="10517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de-DE" dirty="0" smtClean="0">
                <a:solidFill>
                  <a:schemeClr val="tx1"/>
                </a:solidFill>
              </a:rPr>
              <a:t>Erfassung von Valenz und </a:t>
            </a:r>
            <a:r>
              <a:rPr lang="de-DE" dirty="0" err="1" smtClean="0">
                <a:solidFill>
                  <a:schemeClr val="tx1"/>
                </a:solidFill>
              </a:rPr>
              <a:t>Arousal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>
                <a:solidFill>
                  <a:schemeClr val="tx1"/>
                </a:solidFill>
              </a:rPr>
              <a:t>durch </a:t>
            </a:r>
            <a:r>
              <a:rPr lang="de-DE" dirty="0" smtClean="0">
                <a:solidFill>
                  <a:schemeClr val="tx1"/>
                </a:solidFill>
              </a:rPr>
              <a:t>SAM (</a:t>
            </a:r>
            <a:r>
              <a:rPr lang="en-US" dirty="0">
                <a:solidFill>
                  <a:schemeClr val="tx1"/>
                </a:solidFill>
              </a:rPr>
              <a:t>Self-Assessment Manikin </a:t>
            </a:r>
            <a:r>
              <a:rPr lang="en-US" dirty="0" smtClean="0">
                <a:solidFill>
                  <a:schemeClr val="tx1"/>
                </a:solidFill>
              </a:rPr>
              <a:t>)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endParaRPr lang="de-D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30646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6" grpId="0" animBg="1"/>
      <p:bldP spid="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Ethik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INIM: positives Ethikvotum von der Ethikkommission zur Hauptstudie sowohl der Ruhr-Universität Bochum als auch der Universität Trier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53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474" y="3268780"/>
            <a:ext cx="2341106" cy="222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716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DFG-Projekt  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Hauptstudie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3735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de-DE" dirty="0"/>
              <a:t>Exemplarischer Ablauf eines </a:t>
            </a:r>
            <a:r>
              <a:rPr lang="de-DE" dirty="0" smtClean="0"/>
              <a:t>Imaginationstrials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55</a:t>
            </a:fld>
            <a:endParaRPr lang="de-DE" dirty="0"/>
          </a:p>
        </p:txBody>
      </p:sp>
      <p:pic>
        <p:nvPicPr>
          <p:cNvPr id="3" name="Inhaltsplatzhalt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88" y="2289857"/>
            <a:ext cx="10321423" cy="3316511"/>
          </a:xfrm>
        </p:spPr>
      </p:pic>
    </p:spTree>
    <p:extLst>
      <p:ext uri="{BB962C8B-B14F-4D97-AF65-F5344CB8AC3E}">
        <p14:creationId xmlns:p14="http://schemas.microsoft.com/office/powerpoint/2010/main" val="6659466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80308" y="2921220"/>
            <a:ext cx="3671605" cy="3936780"/>
          </a:xfrm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Welche Fragen haben Sie zu den vorgestellten Projekten?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56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2771" y="1979343"/>
            <a:ext cx="2182360" cy="378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14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Anwendung in der Praxis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11745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Anwendung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58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185" y="3851490"/>
            <a:ext cx="1485148" cy="1485148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791603" y="1916408"/>
            <a:ext cx="50811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sz="2400" dirty="0" smtClean="0"/>
              <a:t>Welchen Nutzen hätte die Erkenntnis, dass es </a:t>
            </a:r>
            <a:r>
              <a:rPr lang="de-DE" sz="2400" dirty="0"/>
              <a:t>eine Angst </a:t>
            </a:r>
            <a:r>
              <a:rPr lang="de-DE" sz="2400" dirty="0" smtClean="0"/>
              <a:t>vor </a:t>
            </a:r>
            <a:r>
              <a:rPr lang="de-DE" sz="2400" dirty="0" err="1"/>
              <a:t>interozeptiven</a:t>
            </a:r>
            <a:r>
              <a:rPr lang="de-DE" sz="2400" dirty="0"/>
              <a:t> Empfindungen gibt</a:t>
            </a:r>
            <a:r>
              <a:rPr lang="de-DE" sz="2400" dirty="0" smtClean="0"/>
              <a:t>?</a:t>
            </a:r>
          </a:p>
          <a:p>
            <a:pPr marL="342900" indent="-342900">
              <a:buFont typeface="+mj-lt"/>
              <a:buAutoNum type="arabicPeriod"/>
            </a:pPr>
            <a:endParaRPr lang="de-DE" sz="2400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911" y="735052"/>
            <a:ext cx="3975239" cy="265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601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feil nach rechts 25"/>
          <p:cNvSpPr/>
          <p:nvPr/>
        </p:nvSpPr>
        <p:spPr>
          <a:xfrm rot="16200000">
            <a:off x="1412702" y="3551365"/>
            <a:ext cx="435515" cy="361432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Fear-</a:t>
            </a:r>
            <a:r>
              <a:rPr lang="de-DE" dirty="0" err="1" smtClean="0"/>
              <a:t>avoidance</a:t>
            </a:r>
            <a:r>
              <a:rPr lang="de-DE" dirty="0" smtClean="0"/>
              <a:t> Model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59</a:t>
            </a:fld>
            <a:endParaRPr lang="de-DE" dirty="0"/>
          </a:p>
        </p:txBody>
      </p:sp>
      <p:sp>
        <p:nvSpPr>
          <p:cNvPr id="8" name="Ellipse 7"/>
          <p:cNvSpPr/>
          <p:nvPr/>
        </p:nvSpPr>
        <p:spPr>
          <a:xfrm>
            <a:off x="3637284" y="1759148"/>
            <a:ext cx="3177733" cy="128222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Inaktivität, Beeinträchtigung / Behinderung, Depression</a:t>
            </a:r>
          </a:p>
        </p:txBody>
      </p:sp>
      <p:sp>
        <p:nvSpPr>
          <p:cNvPr id="9" name="Ellipse 8"/>
          <p:cNvSpPr/>
          <p:nvPr/>
        </p:nvSpPr>
        <p:spPr>
          <a:xfrm>
            <a:off x="311189" y="4052377"/>
            <a:ext cx="2681748" cy="87521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Schmerzbezogene Angst</a:t>
            </a:r>
          </a:p>
        </p:txBody>
      </p:sp>
      <p:sp>
        <p:nvSpPr>
          <p:cNvPr id="10" name="Ellipse 9"/>
          <p:cNvSpPr/>
          <p:nvPr/>
        </p:nvSpPr>
        <p:spPr>
          <a:xfrm>
            <a:off x="289586" y="2592300"/>
            <a:ext cx="2681748" cy="87521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Vermeidung </a:t>
            </a:r>
            <a:r>
              <a:rPr lang="de-DE" dirty="0" err="1">
                <a:solidFill>
                  <a:schemeClr val="tx1"/>
                </a:solidFill>
              </a:rPr>
              <a:t>Hypervigilanz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6651996" y="783520"/>
            <a:ext cx="2951610" cy="96802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Verletzung, </a:t>
            </a:r>
          </a:p>
          <a:p>
            <a:pPr algn="ctr"/>
            <a:r>
              <a:rPr lang="de-DE" dirty="0" err="1">
                <a:solidFill>
                  <a:schemeClr val="tx1"/>
                </a:solidFill>
              </a:rPr>
              <a:t>n</a:t>
            </a:r>
            <a:r>
              <a:rPr lang="de-DE" dirty="0" err="1" smtClean="0">
                <a:solidFill>
                  <a:schemeClr val="tx1"/>
                </a:solidFill>
              </a:rPr>
              <a:t>ozizeptiver</a:t>
            </a:r>
            <a:r>
              <a:rPr lang="de-DE" dirty="0" smtClean="0">
                <a:solidFill>
                  <a:schemeClr val="tx1"/>
                </a:solidFill>
              </a:rPr>
              <a:t> Input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Ellipse 13"/>
          <p:cNvSpPr/>
          <p:nvPr/>
        </p:nvSpPr>
        <p:spPr>
          <a:xfrm>
            <a:off x="7155516" y="3097424"/>
            <a:ext cx="1841863" cy="875212"/>
          </a:xfrm>
          <a:prstGeom prst="ellipse">
            <a:avLst/>
          </a:prstGeom>
          <a:pattFill prst="solidDmnd">
            <a:fgClr>
              <a:schemeClr val="accent2">
                <a:lumMod val="60000"/>
                <a:lumOff val="40000"/>
              </a:schemeClr>
            </a:fgClr>
            <a:bgClr>
              <a:schemeClr val="accent6">
                <a:lumMod val="40000"/>
                <a:lumOff val="60000"/>
              </a:schemeClr>
            </a:bgClr>
          </a:patt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Schmerz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5" name="Ellipse 14"/>
          <p:cNvSpPr/>
          <p:nvPr/>
        </p:nvSpPr>
        <p:spPr>
          <a:xfrm>
            <a:off x="9884393" y="3765678"/>
            <a:ext cx="2229612" cy="87521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Keine Angst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8" name="Ellipse 17"/>
          <p:cNvSpPr/>
          <p:nvPr/>
        </p:nvSpPr>
        <p:spPr>
          <a:xfrm>
            <a:off x="3677040" y="4450227"/>
            <a:ext cx="3177733" cy="87521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Katastrophisieren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Pfeil nach rechts 21"/>
          <p:cNvSpPr/>
          <p:nvPr/>
        </p:nvSpPr>
        <p:spPr>
          <a:xfrm rot="20207791">
            <a:off x="2692886" y="2226365"/>
            <a:ext cx="665950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3" name="Pfeil nach rechts 22"/>
          <p:cNvSpPr/>
          <p:nvPr/>
        </p:nvSpPr>
        <p:spPr>
          <a:xfrm rot="9013491">
            <a:off x="6671625" y="4091038"/>
            <a:ext cx="665950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4" name="Pfeil nach rechts 23"/>
          <p:cNvSpPr/>
          <p:nvPr/>
        </p:nvSpPr>
        <p:spPr>
          <a:xfrm rot="11045907">
            <a:off x="2849036" y="4695487"/>
            <a:ext cx="665950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5" name="Pfeil nach rechts 24"/>
          <p:cNvSpPr/>
          <p:nvPr/>
        </p:nvSpPr>
        <p:spPr>
          <a:xfrm rot="1668728">
            <a:off x="6715334" y="2721030"/>
            <a:ext cx="665950" cy="365935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7" name="Pfeil nach rechts 26"/>
          <p:cNvSpPr/>
          <p:nvPr/>
        </p:nvSpPr>
        <p:spPr>
          <a:xfrm rot="1287770">
            <a:off x="9174585" y="3634321"/>
            <a:ext cx="665950" cy="365935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 nach rechts 31"/>
          <p:cNvSpPr/>
          <p:nvPr/>
        </p:nvSpPr>
        <p:spPr>
          <a:xfrm rot="5400000">
            <a:off x="7636506" y="2243174"/>
            <a:ext cx="982591" cy="362622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4" name="Pfeil nach rechts 33"/>
          <p:cNvSpPr/>
          <p:nvPr/>
        </p:nvSpPr>
        <p:spPr>
          <a:xfrm rot="7980000">
            <a:off x="9934763" y="4584516"/>
            <a:ext cx="337405" cy="339272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Gewitterblitz 34"/>
          <p:cNvSpPr>
            <a:spLocks noChangeAspect="1"/>
          </p:cNvSpPr>
          <p:nvPr/>
        </p:nvSpPr>
        <p:spPr>
          <a:xfrm flipH="1">
            <a:off x="8983703" y="811715"/>
            <a:ext cx="615195" cy="1121474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6" name="Grafik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9505" y="156433"/>
            <a:ext cx="1714500" cy="1714500"/>
          </a:xfrm>
          <a:prstGeom prst="rect">
            <a:avLst/>
          </a:prstGeom>
        </p:spPr>
      </p:pic>
      <p:sp>
        <p:nvSpPr>
          <p:cNvPr id="37" name="Textfeld 36"/>
          <p:cNvSpPr txBox="1"/>
          <p:nvPr/>
        </p:nvSpPr>
        <p:spPr>
          <a:xfrm>
            <a:off x="10357712" y="1870933"/>
            <a:ext cx="1756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Prof. Dr. </a:t>
            </a:r>
            <a:r>
              <a:rPr lang="de-DE" sz="1400" dirty="0" err="1"/>
              <a:t>Vlaeyen</a:t>
            </a:r>
            <a:r>
              <a:rPr lang="de-DE" sz="1400" dirty="0"/>
              <a:t> </a:t>
            </a:r>
          </a:p>
        </p:txBody>
      </p:sp>
      <p:sp>
        <p:nvSpPr>
          <p:cNvPr id="3" name="Rechteck 2"/>
          <p:cNvSpPr/>
          <p:nvPr/>
        </p:nvSpPr>
        <p:spPr>
          <a:xfrm>
            <a:off x="119641" y="5333265"/>
            <a:ext cx="12072359" cy="14869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/>
          <p:cNvSpPr/>
          <p:nvPr/>
        </p:nvSpPr>
        <p:spPr>
          <a:xfrm>
            <a:off x="3761592" y="5872235"/>
            <a:ext cx="3162479" cy="87521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Negativer Affekt, Schmerzbezogene Überzeugungen</a:t>
            </a:r>
          </a:p>
        </p:txBody>
      </p:sp>
      <p:sp>
        <p:nvSpPr>
          <p:cNvPr id="17" name="Ellipse 16"/>
          <p:cNvSpPr/>
          <p:nvPr/>
        </p:nvSpPr>
        <p:spPr>
          <a:xfrm>
            <a:off x="9928204" y="5892402"/>
            <a:ext cx="2229612" cy="87521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Gesundung</a:t>
            </a:r>
          </a:p>
        </p:txBody>
      </p:sp>
      <p:sp>
        <p:nvSpPr>
          <p:cNvPr id="28" name="Pfeil nach rechts 27"/>
          <p:cNvSpPr/>
          <p:nvPr/>
        </p:nvSpPr>
        <p:spPr>
          <a:xfrm rot="2160000">
            <a:off x="9919783" y="5683892"/>
            <a:ext cx="337405" cy="339272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1" name="Pfeil nach rechts 30"/>
          <p:cNvSpPr/>
          <p:nvPr/>
        </p:nvSpPr>
        <p:spPr>
          <a:xfrm rot="16200000">
            <a:off x="5125074" y="5422276"/>
            <a:ext cx="435515" cy="361432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6" name="Ellipse 15"/>
          <p:cNvSpPr/>
          <p:nvPr/>
        </p:nvSpPr>
        <p:spPr>
          <a:xfrm>
            <a:off x="8008217" y="4847293"/>
            <a:ext cx="2229612" cy="87521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Konfrontation</a:t>
            </a:r>
          </a:p>
        </p:txBody>
      </p:sp>
    </p:spTree>
    <p:extLst>
      <p:ext uri="{BB962C8B-B14F-4D97-AF65-F5344CB8AC3E}">
        <p14:creationId xmlns:p14="http://schemas.microsoft.com/office/powerpoint/2010/main" val="16294359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739810" y="1324987"/>
            <a:ext cx="10509215" cy="4374775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00000"/>
              </a:lnSpc>
            </a:pPr>
            <a:r>
              <a:rPr lang="de-DE" sz="3300" dirty="0" smtClean="0"/>
              <a:t>Drei Dimensionen der Interozeption</a:t>
            </a:r>
          </a:p>
          <a:p>
            <a:pPr lvl="1"/>
            <a:r>
              <a:rPr lang="de-DE" sz="3300" dirty="0"/>
              <a:t>interozeptive </a:t>
            </a:r>
            <a:r>
              <a:rPr lang="de-DE" sz="3300" b="1" dirty="0"/>
              <a:t>Genauigkeit</a:t>
            </a:r>
            <a:r>
              <a:rPr lang="de-DE" sz="3300" dirty="0"/>
              <a:t> (</a:t>
            </a:r>
            <a:r>
              <a:rPr lang="de-DE" sz="3300" dirty="0" err="1" smtClean="0"/>
              <a:t>interoceptive</a:t>
            </a:r>
            <a:r>
              <a:rPr lang="de-DE" sz="3300" dirty="0" smtClean="0"/>
              <a:t> </a:t>
            </a:r>
            <a:r>
              <a:rPr lang="de-DE" sz="3300" dirty="0" err="1" smtClean="0"/>
              <a:t>accuracy</a:t>
            </a:r>
            <a:r>
              <a:rPr lang="de-DE" sz="3300" dirty="0" smtClean="0"/>
              <a:t>):</a:t>
            </a:r>
            <a:endParaRPr lang="de-DE" sz="33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de-DE" sz="2800" dirty="0"/>
              <a:t>b</a:t>
            </a:r>
            <a:r>
              <a:rPr lang="de-DE" sz="2800" dirty="0" smtClean="0"/>
              <a:t>eschreibt, wie </a:t>
            </a:r>
            <a:r>
              <a:rPr lang="de-DE" sz="2800" dirty="0"/>
              <a:t>gut eine Person ihre eigenen internalen Körpersensationen entdecken und nachfühlen </a:t>
            </a:r>
            <a:r>
              <a:rPr lang="de-DE" sz="2800" dirty="0" smtClean="0"/>
              <a:t>kann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2800" dirty="0" smtClean="0"/>
              <a:t>lässt </a:t>
            </a:r>
            <a:r>
              <a:rPr lang="de-DE" sz="2800" dirty="0"/>
              <a:t>sich durch den Vergleich mit einer objektiven Messung bestimmen </a:t>
            </a:r>
            <a:endParaRPr lang="de-DE" sz="2800" dirty="0" smtClean="0"/>
          </a:p>
          <a:p>
            <a:pPr lvl="2"/>
            <a:endParaRPr lang="de-DE" sz="2800" dirty="0"/>
          </a:p>
          <a:p>
            <a:pPr lvl="1"/>
            <a:r>
              <a:rPr lang="de-DE" sz="3300" dirty="0"/>
              <a:t>interozeptive </a:t>
            </a:r>
            <a:r>
              <a:rPr lang="de-DE" sz="3300" b="1" dirty="0"/>
              <a:t>Sensibilität</a:t>
            </a:r>
            <a:r>
              <a:rPr lang="de-DE" sz="3300" dirty="0"/>
              <a:t> (</a:t>
            </a:r>
            <a:r>
              <a:rPr lang="de-DE" sz="3300" dirty="0" err="1" smtClean="0"/>
              <a:t>interoceptive</a:t>
            </a:r>
            <a:r>
              <a:rPr lang="de-DE" sz="3300" dirty="0" smtClean="0"/>
              <a:t> </a:t>
            </a:r>
            <a:r>
              <a:rPr lang="de-DE" sz="3300" dirty="0" err="1" smtClean="0"/>
              <a:t>sensitivity</a:t>
            </a:r>
            <a:r>
              <a:rPr lang="de-DE" sz="3300" dirty="0" smtClean="0"/>
              <a:t>): </a:t>
            </a:r>
            <a:endParaRPr lang="de-DE" sz="33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de-DE" sz="2800" dirty="0"/>
              <a:t>Einschätzung der eigenen </a:t>
            </a:r>
            <a:r>
              <a:rPr lang="de-DE" sz="2800" dirty="0" err="1"/>
              <a:t>interozeptiven</a:t>
            </a:r>
            <a:r>
              <a:rPr lang="de-DE" sz="2800" dirty="0"/>
              <a:t> Fähigkeiten</a:t>
            </a:r>
          </a:p>
          <a:p>
            <a:pPr marL="914400" lvl="2" indent="0">
              <a:buNone/>
            </a:pPr>
            <a:endParaRPr lang="de-DE" sz="1900" dirty="0"/>
          </a:p>
          <a:p>
            <a:pPr lvl="1"/>
            <a:r>
              <a:rPr lang="de-DE" sz="3300" dirty="0" err="1" smtClean="0"/>
              <a:t>interozeptives</a:t>
            </a:r>
            <a:r>
              <a:rPr lang="de-DE" sz="3300" dirty="0" smtClean="0"/>
              <a:t> </a:t>
            </a:r>
            <a:r>
              <a:rPr lang="de-DE" sz="3300" b="1" dirty="0"/>
              <a:t>Bewusstsein</a:t>
            </a:r>
            <a:r>
              <a:rPr lang="de-DE" sz="3300" dirty="0"/>
              <a:t> (</a:t>
            </a:r>
            <a:r>
              <a:rPr lang="de-DE" sz="3300" dirty="0" smtClean="0"/>
              <a:t>interoceptive </a:t>
            </a:r>
            <a:r>
              <a:rPr lang="de-DE" sz="3300" dirty="0" err="1" smtClean="0"/>
              <a:t>awareness</a:t>
            </a:r>
            <a:r>
              <a:rPr lang="de-DE" sz="3300" dirty="0" smtClean="0"/>
              <a:t>):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2800" dirty="0" smtClean="0"/>
              <a:t>Zusammenhang </a:t>
            </a:r>
            <a:r>
              <a:rPr lang="de-DE" sz="2800" dirty="0"/>
              <a:t>von interozeptive Sensibilität und interozeptive Genauigkeit</a:t>
            </a:r>
          </a:p>
          <a:p>
            <a:pPr lvl="1"/>
            <a:endParaRPr lang="de-DE" sz="3000" dirty="0"/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Theoretischer Hintergrund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0"/>
            <a:ext cx="1036410" cy="1950889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6749303" y="5484615"/>
            <a:ext cx="4591050" cy="3693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lvl="1" algn="r"/>
            <a:r>
              <a:rPr lang="de-DE" dirty="0" err="1" smtClean="0">
                <a:solidFill>
                  <a:prstClr val="black"/>
                </a:solidFill>
              </a:rPr>
              <a:t>Garfinkel</a:t>
            </a:r>
            <a:r>
              <a:rPr lang="de-DE" dirty="0" smtClean="0">
                <a:solidFill>
                  <a:prstClr val="black"/>
                </a:solidFill>
              </a:rPr>
              <a:t> (2015)</a:t>
            </a:r>
            <a:endParaRPr lang="de-DE" i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4346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praktische Anwendung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Therapie der Angst vor körpereigenen Empfindungen</a:t>
            </a:r>
          </a:p>
          <a:p>
            <a:pPr lvl="1"/>
            <a:r>
              <a:rPr lang="de-DE" dirty="0" err="1" smtClean="0"/>
              <a:t>Interozeptive</a:t>
            </a:r>
            <a:r>
              <a:rPr lang="de-DE" dirty="0" smtClean="0"/>
              <a:t> Exposition</a:t>
            </a:r>
          </a:p>
          <a:p>
            <a:pPr lvl="1"/>
            <a:r>
              <a:rPr lang="de-DE" dirty="0" smtClean="0"/>
              <a:t>Biofeedback</a:t>
            </a:r>
          </a:p>
          <a:p>
            <a:pPr lvl="1"/>
            <a:r>
              <a:rPr lang="de-DE" dirty="0" smtClean="0"/>
              <a:t>u.a. 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60</a:t>
            </a:fld>
            <a:endParaRPr lang="de-DE" dirty="0"/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9444604" y="5370906"/>
            <a:ext cx="6101830" cy="545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1748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6320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0892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46475" indent="-192088" eaLnBrk="0" fontAlgn="base" hangingPunct="0">
              <a:spcBef>
                <a:spcPct val="0"/>
              </a:spcBef>
              <a:spcAft>
                <a:spcPct val="25000"/>
              </a:spcAft>
              <a:buClr>
                <a:schemeClr val="bg2"/>
              </a:buClr>
              <a:buChar char="-"/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de-DE" sz="1800" i="1" dirty="0" smtClean="0">
                <a:latin typeface="+mn-lt"/>
              </a:rPr>
              <a:t>Hechler</a:t>
            </a:r>
            <a:r>
              <a:rPr lang="de-DE" sz="1800" i="1" dirty="0">
                <a:latin typeface="+mn-lt"/>
              </a:rPr>
              <a:t> </a:t>
            </a:r>
            <a:r>
              <a:rPr lang="de-DE" sz="1800" i="1" dirty="0" smtClean="0">
                <a:latin typeface="+mn-lt"/>
              </a:rPr>
              <a:t>et al. (2010)</a:t>
            </a:r>
          </a:p>
          <a:p>
            <a:r>
              <a:rPr lang="de-DE" sz="1800" i="1" dirty="0" smtClean="0">
                <a:latin typeface="+mn-lt"/>
                <a:cs typeface="Calibri"/>
              </a:rPr>
              <a:t>Dobe et al. (2010)</a:t>
            </a:r>
            <a:endParaRPr lang="de-DE" sz="1800" i="1" dirty="0">
              <a:latin typeface="+mn-lt"/>
              <a:cs typeface="Calibri"/>
            </a:endParaRPr>
          </a:p>
          <a:p>
            <a:pPr algn="r">
              <a:spcBef>
                <a:spcPct val="20000"/>
              </a:spcBef>
              <a:buFont typeface="Wingdings" charset="0"/>
              <a:buNone/>
            </a:pPr>
            <a:r>
              <a:rPr lang="de-DE" sz="1800" i="1" dirty="0">
                <a:latin typeface="+mn-lt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070626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Literatur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936780"/>
          </a:xfrm>
        </p:spPr>
        <p:txBody>
          <a:bodyPr>
            <a:normAutofit fontScale="55000" lnSpcReduction="20000"/>
          </a:bodyPr>
          <a:lstStyle/>
          <a:p>
            <a:r>
              <a:rPr lang="nl-NL" dirty="0"/>
              <a:t>De Peuter, S., Diestl, I., Vansteenwegenl, D., van den Bergh, O. &amp; Vlaeyen J. W. (2011). </a:t>
            </a:r>
            <a:r>
              <a:rPr lang="nl-NL" dirty="0" smtClean="0"/>
              <a:t>Understanding </a:t>
            </a:r>
            <a:r>
              <a:rPr lang="en-US" dirty="0" smtClean="0"/>
              <a:t>fear </a:t>
            </a:r>
            <a:r>
              <a:rPr lang="en-US" dirty="0"/>
              <a:t>of pain in chronic pain: </a:t>
            </a:r>
            <a:r>
              <a:rPr lang="en-US" dirty="0" err="1"/>
              <a:t>interoceptive</a:t>
            </a:r>
            <a:r>
              <a:rPr lang="en-US" dirty="0"/>
              <a:t> fear conditioning as a novel approach. </a:t>
            </a:r>
            <a:r>
              <a:rPr lang="en-US" i="1" dirty="0"/>
              <a:t>European journal </a:t>
            </a:r>
            <a:r>
              <a:rPr lang="en-US" i="1" dirty="0" smtClean="0"/>
              <a:t>of </a:t>
            </a:r>
            <a:r>
              <a:rPr lang="de-DE" i="1" dirty="0" err="1" smtClean="0"/>
              <a:t>pain</a:t>
            </a:r>
            <a:r>
              <a:rPr lang="de-DE" i="1" dirty="0"/>
              <a:t>, 15</a:t>
            </a:r>
            <a:r>
              <a:rPr lang="de-DE" dirty="0"/>
              <a:t>(9), 889-894</a:t>
            </a:r>
            <a:r>
              <a:rPr lang="de-DE" dirty="0" smtClean="0"/>
              <a:t>.</a:t>
            </a:r>
          </a:p>
          <a:p>
            <a:r>
              <a:rPr lang="en-US" dirty="0" err="1"/>
              <a:t>Dobe</a:t>
            </a:r>
            <a:r>
              <a:rPr lang="en-US" dirty="0"/>
              <a:t>, M., Hechler, T., &amp; </a:t>
            </a:r>
            <a:r>
              <a:rPr lang="en-US" dirty="0" err="1"/>
              <a:t>Zernikow</a:t>
            </a:r>
            <a:r>
              <a:rPr lang="en-US" dirty="0"/>
              <a:t>, B. (2009). The pain provocation technique as an adjunctive treatment module for children and adolescents with chronic disabling pain: a case report</a:t>
            </a:r>
            <a:r>
              <a:rPr lang="en-US" i="1" dirty="0"/>
              <a:t>. Journal of Child &amp; Adolescent Trauma, 2</a:t>
            </a:r>
            <a:r>
              <a:rPr lang="en-US" dirty="0"/>
              <a:t>(4), 297-307.</a:t>
            </a:r>
            <a:endParaRPr lang="de-DE" dirty="0" smtClean="0"/>
          </a:p>
          <a:p>
            <a:r>
              <a:rPr lang="de-DE" dirty="0" smtClean="0"/>
              <a:t>Flack</a:t>
            </a:r>
            <a:r>
              <a:rPr lang="de-DE" dirty="0"/>
              <a:t>, F., </a:t>
            </a:r>
            <a:r>
              <a:rPr lang="de-DE" dirty="0" err="1"/>
              <a:t>Pané-Farré</a:t>
            </a:r>
            <a:r>
              <a:rPr lang="de-DE" dirty="0"/>
              <a:t>, C.A., </a:t>
            </a:r>
            <a:r>
              <a:rPr lang="de-DE" dirty="0" err="1"/>
              <a:t>Zourek</a:t>
            </a:r>
            <a:r>
              <a:rPr lang="de-DE" dirty="0"/>
              <a:t>, A., Becker, M., </a:t>
            </a:r>
            <a:r>
              <a:rPr lang="de-DE" dirty="0" err="1"/>
              <a:t>Zernikow</a:t>
            </a:r>
            <a:r>
              <a:rPr lang="de-DE" dirty="0"/>
              <a:t>, B., Hechler, T. (2014). „</a:t>
            </a:r>
            <a:r>
              <a:rPr lang="de-DE" i="1" dirty="0" err="1"/>
              <a:t>Interoceptive</a:t>
            </a:r>
            <a:r>
              <a:rPr lang="de-DE" i="1" dirty="0"/>
              <a:t> </a:t>
            </a:r>
            <a:r>
              <a:rPr lang="de-DE" i="1" dirty="0" err="1"/>
              <a:t>fear</a:t>
            </a:r>
            <a:r>
              <a:rPr lang="de-DE" i="1" dirty="0"/>
              <a:t>” in </a:t>
            </a:r>
            <a:r>
              <a:rPr lang="de-DE" i="1" dirty="0" err="1"/>
              <a:t>adolescents</a:t>
            </a:r>
            <a:r>
              <a:rPr lang="de-DE" i="1" dirty="0"/>
              <a:t> </a:t>
            </a:r>
            <a:r>
              <a:rPr lang="de-DE" i="1" dirty="0" err="1"/>
              <a:t>with</a:t>
            </a:r>
            <a:r>
              <a:rPr lang="de-DE" i="1" dirty="0"/>
              <a:t> </a:t>
            </a:r>
            <a:r>
              <a:rPr lang="de-DE" i="1" dirty="0" err="1"/>
              <a:t>chronic</a:t>
            </a:r>
            <a:r>
              <a:rPr lang="de-DE" i="1" dirty="0"/>
              <a:t> </a:t>
            </a:r>
            <a:r>
              <a:rPr lang="de-DE" i="1" dirty="0" err="1"/>
              <a:t>pain</a:t>
            </a:r>
            <a:r>
              <a:rPr lang="de-DE" i="1" dirty="0"/>
              <a:t> </a:t>
            </a:r>
            <a:r>
              <a:rPr lang="de-DE" i="1" dirty="0" err="1"/>
              <a:t>disorders</a:t>
            </a:r>
            <a:r>
              <a:rPr lang="de-DE" i="1" dirty="0"/>
              <a:t>: Can </a:t>
            </a:r>
            <a:r>
              <a:rPr lang="de-DE" i="1" dirty="0" err="1"/>
              <a:t>it</a:t>
            </a:r>
            <a:r>
              <a:rPr lang="de-DE" i="1" dirty="0"/>
              <a:t> </a:t>
            </a:r>
            <a:r>
              <a:rPr lang="de-DE" i="1" dirty="0" err="1"/>
              <a:t>be</a:t>
            </a:r>
            <a:r>
              <a:rPr lang="de-DE" i="1" dirty="0"/>
              <a:t> </a:t>
            </a:r>
            <a:r>
              <a:rPr lang="de-DE" i="1" dirty="0" err="1"/>
              <a:t>induced</a:t>
            </a:r>
            <a:r>
              <a:rPr lang="de-DE" i="1" dirty="0"/>
              <a:t> via aversive </a:t>
            </a:r>
            <a:r>
              <a:rPr lang="de-DE" i="1" dirty="0" err="1"/>
              <a:t>imagery</a:t>
            </a:r>
            <a:r>
              <a:rPr lang="de-DE" i="1" dirty="0"/>
              <a:t> </a:t>
            </a:r>
            <a:r>
              <a:rPr lang="de-DE" i="1" dirty="0" err="1"/>
              <a:t>scripts</a:t>
            </a:r>
            <a:r>
              <a:rPr lang="de-DE" i="1" dirty="0"/>
              <a:t>? </a:t>
            </a:r>
            <a:r>
              <a:rPr lang="de-DE" dirty="0"/>
              <a:t>(Poster) International Symposium on </a:t>
            </a:r>
            <a:r>
              <a:rPr lang="de-DE" dirty="0" err="1"/>
              <a:t>Pediatric</a:t>
            </a:r>
            <a:r>
              <a:rPr lang="de-DE" dirty="0"/>
              <a:t> </a:t>
            </a:r>
            <a:r>
              <a:rPr lang="de-DE" dirty="0" err="1"/>
              <a:t>Pain</a:t>
            </a:r>
            <a:r>
              <a:rPr lang="de-DE" dirty="0"/>
              <a:t>, Seattle, USA</a:t>
            </a:r>
            <a:r>
              <a:rPr lang="de-DE" dirty="0" smtClean="0"/>
              <a:t>.</a:t>
            </a:r>
          </a:p>
          <a:p>
            <a:r>
              <a:rPr lang="de-DE" dirty="0"/>
              <a:t>Flack, F., Pané-Farré, C. A., </a:t>
            </a:r>
            <a:r>
              <a:rPr lang="de-DE" dirty="0" err="1"/>
              <a:t>Zernikow</a:t>
            </a:r>
            <a:r>
              <a:rPr lang="de-DE" dirty="0"/>
              <a:t>, B., Schaan, L., Hechler, T. (2017). Do interoceptive </a:t>
            </a:r>
            <a:r>
              <a:rPr lang="de-DE" dirty="0" err="1"/>
              <a:t>sensations</a:t>
            </a:r>
            <a:r>
              <a:rPr lang="de-DE" dirty="0"/>
              <a:t> </a:t>
            </a:r>
            <a:r>
              <a:rPr lang="de-DE" dirty="0" err="1"/>
              <a:t>provoke</a:t>
            </a:r>
            <a:r>
              <a:rPr lang="de-DE" dirty="0"/>
              <a:t> </a:t>
            </a:r>
            <a:r>
              <a:rPr lang="de-DE" dirty="0" err="1"/>
              <a:t>fearful</a:t>
            </a:r>
            <a:r>
              <a:rPr lang="de-DE" dirty="0"/>
              <a:t> </a:t>
            </a:r>
            <a:r>
              <a:rPr lang="de-DE" dirty="0" err="1"/>
              <a:t>responses</a:t>
            </a:r>
            <a:r>
              <a:rPr lang="de-DE" dirty="0"/>
              <a:t> in </a:t>
            </a:r>
            <a:r>
              <a:rPr lang="de-DE" dirty="0" err="1"/>
              <a:t>adolescents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chronic</a:t>
            </a:r>
            <a:r>
              <a:rPr lang="de-DE" dirty="0"/>
              <a:t> </a:t>
            </a:r>
            <a:r>
              <a:rPr lang="de-DE" dirty="0" err="1"/>
              <a:t>headache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chronic</a:t>
            </a:r>
            <a:r>
              <a:rPr lang="de-DE" dirty="0"/>
              <a:t> abdominal </a:t>
            </a:r>
            <a:r>
              <a:rPr lang="de-DE" dirty="0" err="1"/>
              <a:t>pain</a:t>
            </a:r>
            <a:r>
              <a:rPr lang="de-DE" dirty="0"/>
              <a:t>? A </a:t>
            </a:r>
            <a:r>
              <a:rPr lang="de-DE" dirty="0" err="1"/>
              <a:t>preliminary</a:t>
            </a:r>
            <a:r>
              <a:rPr lang="de-DE" dirty="0"/>
              <a:t> experimental </a:t>
            </a:r>
            <a:r>
              <a:rPr lang="de-DE" dirty="0" err="1"/>
              <a:t>study</a:t>
            </a:r>
            <a:r>
              <a:rPr lang="de-DE" dirty="0"/>
              <a:t>. </a:t>
            </a:r>
            <a:r>
              <a:rPr lang="de-DE" i="1" dirty="0"/>
              <a:t>Journal </a:t>
            </a:r>
            <a:r>
              <a:rPr lang="de-DE" i="1" dirty="0" err="1"/>
              <a:t>of</a:t>
            </a:r>
            <a:r>
              <a:rPr lang="de-DE" i="1" dirty="0"/>
              <a:t> </a:t>
            </a:r>
            <a:r>
              <a:rPr lang="de-DE" i="1" dirty="0" err="1"/>
              <a:t>Pediatric</a:t>
            </a:r>
            <a:r>
              <a:rPr lang="de-DE" i="1" dirty="0"/>
              <a:t> </a:t>
            </a:r>
            <a:r>
              <a:rPr lang="de-DE" i="1" dirty="0" err="1"/>
              <a:t>Psychology</a:t>
            </a:r>
            <a:r>
              <a:rPr lang="de-DE" dirty="0"/>
              <a:t>, 42(6), 667-678. </a:t>
            </a:r>
            <a:endParaRPr lang="de-DE" dirty="0" smtClean="0"/>
          </a:p>
          <a:p>
            <a:r>
              <a:rPr lang="en-US" dirty="0" smtClean="0"/>
              <a:t>Hamm</a:t>
            </a:r>
            <a:r>
              <a:rPr lang="en-US" dirty="0"/>
              <a:t>, A. O., Richter, J., &amp; </a:t>
            </a:r>
            <a:r>
              <a:rPr lang="en-US" dirty="0" err="1"/>
              <a:t>Pané-Farré</a:t>
            </a:r>
            <a:r>
              <a:rPr lang="en-US" dirty="0"/>
              <a:t>, C. A. (2014). When the threat comes from inside the body: A neuroscience based learning perspective of the etiology of panic disorder. </a:t>
            </a:r>
            <a:r>
              <a:rPr lang="en-US" i="1" dirty="0" err="1"/>
              <a:t>Restor</a:t>
            </a:r>
            <a:r>
              <a:rPr lang="en-US" i="1" dirty="0"/>
              <a:t> </a:t>
            </a:r>
            <a:r>
              <a:rPr lang="en-US" i="1" dirty="0" err="1"/>
              <a:t>Neurol</a:t>
            </a:r>
            <a:r>
              <a:rPr lang="en-US" i="1" dirty="0"/>
              <a:t> </a:t>
            </a:r>
            <a:r>
              <a:rPr lang="en-US" i="1" dirty="0" err="1"/>
              <a:t>Neurosci</a:t>
            </a:r>
            <a:r>
              <a:rPr lang="en-US" dirty="0"/>
              <a:t>, </a:t>
            </a:r>
            <a:r>
              <a:rPr lang="en-US" i="1" dirty="0"/>
              <a:t>32</a:t>
            </a:r>
            <a:r>
              <a:rPr lang="en-US" dirty="0"/>
              <a:t>(1), 79-93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Hechler</a:t>
            </a:r>
            <a:r>
              <a:rPr lang="de-DE" dirty="0"/>
              <a:t>, T., </a:t>
            </a:r>
            <a:r>
              <a:rPr lang="de-DE" dirty="0" err="1"/>
              <a:t>Dobe</a:t>
            </a:r>
            <a:r>
              <a:rPr lang="de-DE" dirty="0"/>
              <a:t>, M., </a:t>
            </a:r>
            <a:r>
              <a:rPr lang="de-DE" dirty="0" err="1"/>
              <a:t>Damschen</a:t>
            </a:r>
            <a:r>
              <a:rPr lang="de-DE" dirty="0"/>
              <a:t>, U., Blankenburg, M., Schroeder, S., </a:t>
            </a:r>
            <a:r>
              <a:rPr lang="de-DE" dirty="0" err="1"/>
              <a:t>Kosfelder</a:t>
            </a:r>
            <a:r>
              <a:rPr lang="de-DE" dirty="0"/>
              <a:t>, J., &amp; </a:t>
            </a:r>
            <a:r>
              <a:rPr lang="de-DE" dirty="0" err="1"/>
              <a:t>Zernikow</a:t>
            </a:r>
            <a:r>
              <a:rPr lang="de-DE" dirty="0"/>
              <a:t>, B. (2010). The </a:t>
            </a:r>
            <a:r>
              <a:rPr lang="de-DE" dirty="0" err="1"/>
              <a:t>pain</a:t>
            </a:r>
            <a:r>
              <a:rPr lang="de-DE" dirty="0"/>
              <a:t> </a:t>
            </a:r>
            <a:r>
              <a:rPr lang="de-DE" dirty="0" err="1"/>
              <a:t>provocation</a:t>
            </a:r>
            <a:r>
              <a:rPr lang="de-DE" dirty="0"/>
              <a:t> </a:t>
            </a:r>
            <a:r>
              <a:rPr lang="de-DE" dirty="0" err="1"/>
              <a:t>technique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adolescents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chronic</a:t>
            </a:r>
            <a:r>
              <a:rPr lang="de-DE" dirty="0"/>
              <a:t> </a:t>
            </a:r>
            <a:r>
              <a:rPr lang="de-DE" dirty="0" err="1"/>
              <a:t>pain</a:t>
            </a:r>
            <a:r>
              <a:rPr lang="de-DE" dirty="0"/>
              <a:t>: </a:t>
            </a:r>
            <a:r>
              <a:rPr lang="de-DE" dirty="0" err="1"/>
              <a:t>preliminary</a:t>
            </a:r>
            <a:r>
              <a:rPr lang="de-DE" dirty="0"/>
              <a:t> </a:t>
            </a:r>
            <a:r>
              <a:rPr lang="de-DE" dirty="0" err="1"/>
              <a:t>evidence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effectiveness</a:t>
            </a:r>
            <a:r>
              <a:rPr lang="de-DE" dirty="0"/>
              <a:t>. </a:t>
            </a:r>
            <a:r>
              <a:rPr lang="de-DE" i="1" dirty="0" err="1"/>
              <a:t>Pain</a:t>
            </a:r>
            <a:r>
              <a:rPr lang="de-DE" i="1" dirty="0"/>
              <a:t> </a:t>
            </a:r>
            <a:r>
              <a:rPr lang="de-DE" i="1" dirty="0" err="1"/>
              <a:t>Medicine</a:t>
            </a:r>
            <a:r>
              <a:rPr lang="de-DE" dirty="0"/>
              <a:t>, </a:t>
            </a:r>
            <a:r>
              <a:rPr lang="de-DE" i="1" dirty="0"/>
              <a:t>11</a:t>
            </a:r>
            <a:r>
              <a:rPr lang="de-DE" dirty="0"/>
              <a:t>(6), 897-910</a:t>
            </a:r>
            <a:r>
              <a:rPr lang="de-DE" dirty="0" smtClean="0"/>
              <a:t>.</a:t>
            </a:r>
          </a:p>
          <a:p>
            <a:r>
              <a:rPr lang="de-DE" dirty="0"/>
              <a:t>Pappens, M., </a:t>
            </a:r>
            <a:r>
              <a:rPr lang="de-DE" dirty="0" err="1"/>
              <a:t>Smets</a:t>
            </a:r>
            <a:r>
              <a:rPr lang="de-DE" dirty="0"/>
              <a:t>, E., </a:t>
            </a:r>
            <a:r>
              <a:rPr lang="de-DE" dirty="0" err="1"/>
              <a:t>Vansteenwegen</a:t>
            </a:r>
            <a:r>
              <a:rPr lang="de-DE" dirty="0"/>
              <a:t>, D., Bergh, O., &amp; </a:t>
            </a:r>
            <a:r>
              <a:rPr lang="de-DE" dirty="0" err="1"/>
              <a:t>Diest</a:t>
            </a:r>
            <a:r>
              <a:rPr lang="de-DE" dirty="0"/>
              <a:t>, I. (2012). Learning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fear</a:t>
            </a:r>
            <a:r>
              <a:rPr lang="de-DE" dirty="0"/>
              <a:t> </a:t>
            </a:r>
            <a:r>
              <a:rPr lang="de-DE" dirty="0" err="1"/>
              <a:t>suffocation</a:t>
            </a:r>
            <a:r>
              <a:rPr lang="de-DE" dirty="0"/>
              <a:t>: a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paradigm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interoceptive</a:t>
            </a:r>
            <a:r>
              <a:rPr lang="de-DE" dirty="0"/>
              <a:t> </a:t>
            </a:r>
            <a:r>
              <a:rPr lang="de-DE" dirty="0" err="1"/>
              <a:t>fear</a:t>
            </a:r>
            <a:r>
              <a:rPr lang="de-DE" dirty="0"/>
              <a:t> </a:t>
            </a:r>
            <a:r>
              <a:rPr lang="de-DE" dirty="0" err="1"/>
              <a:t>conditioning</a:t>
            </a:r>
            <a:r>
              <a:rPr lang="de-DE" dirty="0"/>
              <a:t>. </a:t>
            </a:r>
            <a:r>
              <a:rPr lang="de-DE" i="1" dirty="0" err="1"/>
              <a:t>Psychophysiology</a:t>
            </a:r>
            <a:r>
              <a:rPr lang="de-DE" i="1" dirty="0"/>
              <a:t>, 49</a:t>
            </a:r>
            <a:r>
              <a:rPr lang="de-DE" dirty="0"/>
              <a:t>(6), 821-828.</a:t>
            </a:r>
          </a:p>
          <a:p>
            <a:r>
              <a:rPr lang="en-US" dirty="0" err="1" smtClean="0"/>
              <a:t>Vlaeyen</a:t>
            </a:r>
            <a:r>
              <a:rPr lang="en-US" dirty="0"/>
              <a:t>, J. W. (2015). Learning to predict and control harmful events: chronic pain and </a:t>
            </a:r>
            <a:r>
              <a:rPr lang="en-US" dirty="0" smtClean="0"/>
              <a:t>conditioning. </a:t>
            </a:r>
            <a:r>
              <a:rPr lang="de-DE" i="1" dirty="0" err="1" smtClean="0"/>
              <a:t>Pain</a:t>
            </a:r>
            <a:r>
              <a:rPr lang="de-DE" dirty="0"/>
              <a:t>, </a:t>
            </a:r>
            <a:r>
              <a:rPr lang="de-DE" i="1" dirty="0"/>
              <a:t>156</a:t>
            </a:r>
            <a:r>
              <a:rPr lang="de-DE" dirty="0"/>
              <a:t>, 86-93.</a:t>
            </a:r>
          </a:p>
          <a:p>
            <a:r>
              <a:rPr lang="en-US" dirty="0" err="1"/>
              <a:t>Vlaeyen</a:t>
            </a:r>
            <a:r>
              <a:rPr lang="en-US" dirty="0"/>
              <a:t>, J. W., &amp; Linton, S. J. (2012). Fear-avoidance model of chronic musculoskeletal pain: 12 </a:t>
            </a:r>
            <a:r>
              <a:rPr lang="en-US" dirty="0" smtClean="0"/>
              <a:t>years </a:t>
            </a:r>
            <a:r>
              <a:rPr lang="de-DE" dirty="0" smtClean="0"/>
              <a:t>on</a:t>
            </a:r>
            <a:r>
              <a:rPr lang="de-DE" dirty="0"/>
              <a:t>. </a:t>
            </a:r>
            <a:r>
              <a:rPr lang="de-DE" i="1" dirty="0" err="1"/>
              <a:t>Pain</a:t>
            </a:r>
            <a:r>
              <a:rPr lang="de-DE" dirty="0"/>
              <a:t>, </a:t>
            </a:r>
            <a:r>
              <a:rPr lang="de-DE" i="1" dirty="0"/>
              <a:t>153</a:t>
            </a:r>
            <a:r>
              <a:rPr lang="de-DE" dirty="0"/>
              <a:t>(6), 1144-1147</a:t>
            </a:r>
            <a:r>
              <a:rPr lang="de-DE" dirty="0" smtClean="0"/>
              <a:t>.</a:t>
            </a:r>
          </a:p>
          <a:p>
            <a:r>
              <a:rPr lang="de-DE" dirty="0"/>
              <a:t>Zaman, J., </a:t>
            </a:r>
            <a:r>
              <a:rPr lang="de-DE" dirty="0" err="1"/>
              <a:t>Weltens</a:t>
            </a:r>
            <a:r>
              <a:rPr lang="de-DE" dirty="0"/>
              <a:t>, N., </a:t>
            </a:r>
            <a:r>
              <a:rPr lang="de-DE" dirty="0" err="1"/>
              <a:t>Ly</a:t>
            </a:r>
            <a:r>
              <a:rPr lang="de-DE" dirty="0"/>
              <a:t>, H. G., </a:t>
            </a:r>
            <a:r>
              <a:rPr lang="de-DE" dirty="0" err="1"/>
              <a:t>Struyf</a:t>
            </a:r>
            <a:r>
              <a:rPr lang="de-DE" dirty="0"/>
              <a:t>, D., </a:t>
            </a:r>
            <a:r>
              <a:rPr lang="de-DE" dirty="0" err="1"/>
              <a:t>Vlaeyen</a:t>
            </a:r>
            <a:r>
              <a:rPr lang="de-DE" dirty="0"/>
              <a:t>, J. W., Van den Bergh, O., </a:t>
            </a:r>
            <a:r>
              <a:rPr lang="de-DE" dirty="0" err="1" smtClean="0"/>
              <a:t>Wiech</a:t>
            </a:r>
            <a:r>
              <a:rPr lang="de-DE" dirty="0" smtClean="0"/>
              <a:t>, K. Van </a:t>
            </a:r>
            <a:r>
              <a:rPr lang="de-DE" dirty="0" err="1" smtClean="0"/>
              <a:t>Oudenhove</a:t>
            </a:r>
            <a:r>
              <a:rPr lang="de-DE" dirty="0" smtClean="0"/>
              <a:t>, L. &amp; </a:t>
            </a:r>
            <a:r>
              <a:rPr lang="de-DE" dirty="0"/>
              <a:t>Van </a:t>
            </a:r>
            <a:r>
              <a:rPr lang="de-DE" dirty="0" err="1"/>
              <a:t>Diest</a:t>
            </a:r>
            <a:r>
              <a:rPr lang="de-DE" dirty="0"/>
              <a:t>, I. (2015). </a:t>
            </a:r>
            <a:r>
              <a:rPr lang="de-DE" dirty="0" err="1"/>
              <a:t>Influence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Interoceptive</a:t>
            </a:r>
            <a:r>
              <a:rPr lang="de-DE" dirty="0"/>
              <a:t> Fear Learning on </a:t>
            </a:r>
            <a:r>
              <a:rPr lang="de-DE" dirty="0" err="1"/>
              <a:t>Visceral</a:t>
            </a:r>
            <a:r>
              <a:rPr lang="de-DE" dirty="0"/>
              <a:t> </a:t>
            </a:r>
            <a:r>
              <a:rPr lang="de-DE" dirty="0" err="1"/>
              <a:t>Perception</a:t>
            </a:r>
            <a:r>
              <a:rPr lang="de-DE" dirty="0"/>
              <a:t>. </a:t>
            </a:r>
            <a:r>
              <a:rPr lang="de-DE" i="1" dirty="0" err="1"/>
              <a:t>Psychosomatic</a:t>
            </a:r>
            <a:r>
              <a:rPr lang="de-DE" i="1" dirty="0"/>
              <a:t> </a:t>
            </a:r>
            <a:r>
              <a:rPr lang="de-DE" i="1" dirty="0" err="1"/>
              <a:t>medicine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61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82472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54426" y="3211795"/>
            <a:ext cx="10515600" cy="3936780"/>
          </a:xfrm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Vielen Dank für die Aufmerksamkeit 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C9EE-B6D4-49D6-8A4B-7555C1AAE109}" type="datetime1">
              <a:rPr lang="de-DE" smtClean="0"/>
              <a:pPr/>
              <a:t>29.11.2017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F55C-3A19-4A07-A9E7-E99CA23E1F21}" type="slidenum">
              <a:rPr lang="de-DE" smtClean="0"/>
              <a:pPr/>
              <a:t>62</a:t>
            </a:fld>
            <a:endParaRPr lang="de-DE" dirty="0"/>
          </a:p>
        </p:txBody>
      </p:sp>
      <p:pic>
        <p:nvPicPr>
          <p:cNvPr id="6" name="Grafik 5" descr="C:\Users\Administrator\Desktop\reine_kopfsache_2011975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2862" y="1606464"/>
            <a:ext cx="3712251" cy="42926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86307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739810" y="1324987"/>
            <a:ext cx="10509215" cy="437477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de-DE" sz="3000" dirty="0" smtClean="0"/>
              <a:t>Drei Dimensionen der Interozeption</a:t>
            </a:r>
          </a:p>
          <a:p>
            <a:pPr lvl="1"/>
            <a:r>
              <a:rPr lang="de-DE" sz="3000" dirty="0"/>
              <a:t>interozeptive </a:t>
            </a:r>
            <a:r>
              <a:rPr lang="de-DE" sz="3000" b="1" dirty="0"/>
              <a:t>Genauigkeit</a:t>
            </a:r>
            <a:r>
              <a:rPr lang="de-DE" sz="3000" dirty="0"/>
              <a:t> (</a:t>
            </a:r>
            <a:r>
              <a:rPr lang="de-DE" sz="3000" dirty="0" err="1" smtClean="0"/>
              <a:t>interoceptive</a:t>
            </a:r>
            <a:r>
              <a:rPr lang="de-DE" sz="3000" dirty="0" smtClean="0"/>
              <a:t> </a:t>
            </a:r>
            <a:r>
              <a:rPr lang="de-DE" sz="3000" dirty="0" err="1" smtClean="0"/>
              <a:t>accuracy</a:t>
            </a:r>
            <a:r>
              <a:rPr lang="de-DE" sz="3000" dirty="0" smtClean="0"/>
              <a:t>):</a:t>
            </a:r>
            <a:endParaRPr lang="de-DE" sz="30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de-DE" sz="2600" dirty="0"/>
              <a:t>b</a:t>
            </a:r>
            <a:r>
              <a:rPr lang="de-DE" sz="2600" dirty="0" smtClean="0"/>
              <a:t>eschreibt, wie </a:t>
            </a:r>
            <a:r>
              <a:rPr lang="de-DE" sz="2600" dirty="0"/>
              <a:t>gut eine Person ihre eigenen internalen Körpersensationen </a:t>
            </a:r>
            <a:r>
              <a:rPr lang="de-DE" sz="2600" dirty="0" smtClean="0"/>
              <a:t>wahrnehmen kann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2600" dirty="0" smtClean="0"/>
              <a:t>Vergleich zwischen subjektiver und objektiver Messung</a:t>
            </a:r>
          </a:p>
          <a:p>
            <a:pPr lvl="2"/>
            <a:endParaRPr lang="de-DE" sz="2800" dirty="0"/>
          </a:p>
          <a:p>
            <a:pPr lvl="1"/>
            <a:r>
              <a:rPr lang="de-DE" sz="3000" dirty="0">
                <a:solidFill>
                  <a:schemeClr val="bg1">
                    <a:lumMod val="85000"/>
                  </a:schemeClr>
                </a:solidFill>
              </a:rPr>
              <a:t>interozeptive </a:t>
            </a:r>
            <a:r>
              <a:rPr lang="de-DE" sz="3000" b="1" dirty="0">
                <a:solidFill>
                  <a:schemeClr val="bg1">
                    <a:lumMod val="85000"/>
                  </a:schemeClr>
                </a:solidFill>
              </a:rPr>
              <a:t>Sensibilität</a:t>
            </a:r>
            <a:r>
              <a:rPr lang="de-DE" sz="3000" dirty="0">
                <a:solidFill>
                  <a:schemeClr val="bg1">
                    <a:lumMod val="85000"/>
                  </a:schemeClr>
                </a:solidFill>
              </a:rPr>
              <a:t> (</a:t>
            </a:r>
            <a:r>
              <a:rPr lang="de-DE" sz="3000" dirty="0" err="1" smtClean="0">
                <a:solidFill>
                  <a:schemeClr val="bg1">
                    <a:lumMod val="85000"/>
                  </a:schemeClr>
                </a:solidFill>
              </a:rPr>
              <a:t>interoceptive</a:t>
            </a:r>
            <a:r>
              <a:rPr lang="de-DE" sz="30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3000" dirty="0" err="1" smtClean="0">
                <a:solidFill>
                  <a:schemeClr val="bg1">
                    <a:lumMod val="85000"/>
                  </a:schemeClr>
                </a:solidFill>
              </a:rPr>
              <a:t>sensitivity</a:t>
            </a:r>
            <a:r>
              <a:rPr lang="de-DE" sz="3000" dirty="0" smtClean="0">
                <a:solidFill>
                  <a:schemeClr val="bg1">
                    <a:lumMod val="85000"/>
                  </a:schemeClr>
                </a:solidFill>
              </a:rPr>
              <a:t>): </a:t>
            </a:r>
            <a:endParaRPr lang="de-DE" sz="3000" dirty="0">
              <a:solidFill>
                <a:schemeClr val="bg1">
                  <a:lumMod val="85000"/>
                </a:schemeClr>
              </a:solidFill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2600" dirty="0">
                <a:solidFill>
                  <a:schemeClr val="bg1">
                    <a:lumMod val="85000"/>
                  </a:schemeClr>
                </a:solidFill>
              </a:rPr>
              <a:t>Einschätzung der eigenen </a:t>
            </a:r>
            <a:r>
              <a:rPr lang="de-DE" sz="2600" dirty="0" err="1">
                <a:solidFill>
                  <a:schemeClr val="bg1">
                    <a:lumMod val="85000"/>
                  </a:schemeClr>
                </a:solidFill>
              </a:rPr>
              <a:t>interozeptiven</a:t>
            </a:r>
            <a:r>
              <a:rPr lang="de-DE" sz="2600" dirty="0">
                <a:solidFill>
                  <a:schemeClr val="bg1">
                    <a:lumMod val="85000"/>
                  </a:schemeClr>
                </a:solidFill>
              </a:rPr>
              <a:t> Fähigkeiten</a:t>
            </a:r>
          </a:p>
          <a:p>
            <a:pPr marL="914400" lvl="2" indent="0">
              <a:buNone/>
            </a:pPr>
            <a:endParaRPr lang="de-DE" sz="3000" dirty="0">
              <a:solidFill>
                <a:schemeClr val="bg1">
                  <a:lumMod val="85000"/>
                </a:schemeClr>
              </a:solidFill>
            </a:endParaRPr>
          </a:p>
          <a:p>
            <a:pPr lvl="1"/>
            <a:r>
              <a:rPr lang="de-DE" sz="3000" dirty="0" err="1" smtClean="0">
                <a:solidFill>
                  <a:schemeClr val="bg1">
                    <a:lumMod val="85000"/>
                  </a:schemeClr>
                </a:solidFill>
              </a:rPr>
              <a:t>interozeptives</a:t>
            </a:r>
            <a:r>
              <a:rPr lang="de-DE" sz="30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3000" b="1" dirty="0">
                <a:solidFill>
                  <a:schemeClr val="bg1">
                    <a:lumMod val="85000"/>
                  </a:schemeClr>
                </a:solidFill>
              </a:rPr>
              <a:t>Bewusstsein</a:t>
            </a:r>
            <a:r>
              <a:rPr lang="de-DE" sz="3000" dirty="0">
                <a:solidFill>
                  <a:schemeClr val="bg1">
                    <a:lumMod val="85000"/>
                  </a:schemeClr>
                </a:solidFill>
              </a:rPr>
              <a:t> (</a:t>
            </a:r>
            <a:r>
              <a:rPr lang="de-DE" sz="3000" dirty="0" smtClean="0">
                <a:solidFill>
                  <a:schemeClr val="bg1">
                    <a:lumMod val="85000"/>
                  </a:schemeClr>
                </a:solidFill>
              </a:rPr>
              <a:t>interoceptive </a:t>
            </a:r>
            <a:r>
              <a:rPr lang="de-DE" sz="3000" dirty="0" err="1" smtClean="0">
                <a:solidFill>
                  <a:schemeClr val="bg1">
                    <a:lumMod val="85000"/>
                  </a:schemeClr>
                </a:solidFill>
              </a:rPr>
              <a:t>awareness</a:t>
            </a:r>
            <a:r>
              <a:rPr lang="de-DE" sz="3000" dirty="0" smtClean="0">
                <a:solidFill>
                  <a:schemeClr val="bg1">
                    <a:lumMod val="85000"/>
                  </a:schemeClr>
                </a:solidFill>
              </a:rPr>
              <a:t>):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2600" dirty="0" smtClean="0">
                <a:solidFill>
                  <a:schemeClr val="bg1">
                    <a:lumMod val="85000"/>
                  </a:schemeClr>
                </a:solidFill>
              </a:rPr>
              <a:t>Zusammenhang </a:t>
            </a:r>
            <a:r>
              <a:rPr lang="de-DE" sz="2600" dirty="0">
                <a:solidFill>
                  <a:schemeClr val="bg1">
                    <a:lumMod val="85000"/>
                  </a:schemeClr>
                </a:solidFill>
              </a:rPr>
              <a:t>von interozeptive Sensibilität und interozeptive Genauigkeit</a:t>
            </a:r>
          </a:p>
          <a:p>
            <a:pPr lvl="1"/>
            <a:endParaRPr lang="de-DE" sz="3000" dirty="0"/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24404"/>
          </a:xfrm>
        </p:spPr>
        <p:txBody>
          <a:bodyPr>
            <a:normAutofit/>
          </a:bodyPr>
          <a:lstStyle/>
          <a:p>
            <a:r>
              <a:rPr lang="de-DE" sz="2800" dirty="0" smtClean="0"/>
              <a:t>Theoretischer Hintergrund</a:t>
            </a:r>
            <a:endParaRPr lang="de-DE" sz="28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0"/>
            <a:ext cx="1036410" cy="1950889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5998464" y="5484615"/>
            <a:ext cx="5341889" cy="3693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lvl="1" algn="r"/>
            <a:r>
              <a:rPr lang="de-DE" i="1" dirty="0" err="1" smtClean="0"/>
              <a:t>Garfinkel</a:t>
            </a:r>
            <a:r>
              <a:rPr lang="de-DE" i="1" dirty="0" smtClean="0"/>
              <a:t>, S.N. et al. (2015)</a:t>
            </a:r>
            <a:r>
              <a:rPr lang="de-DE" i="1" dirty="0">
                <a:cs typeface="Calibri"/>
              </a:rPr>
              <a:t> Biological </a:t>
            </a:r>
            <a:r>
              <a:rPr lang="de-DE" i="1" dirty="0" err="1">
                <a:cs typeface="Calibri"/>
              </a:rPr>
              <a:t>psychology</a:t>
            </a:r>
            <a:endParaRPr lang="de-DE" i="1" dirty="0"/>
          </a:p>
        </p:txBody>
      </p:sp>
      <p:sp>
        <p:nvSpPr>
          <p:cNvPr id="6" name="Rechteck 5"/>
          <p:cNvSpPr/>
          <p:nvPr/>
        </p:nvSpPr>
        <p:spPr>
          <a:xfrm>
            <a:off x="1391479" y="1612232"/>
            <a:ext cx="8390196" cy="1568290"/>
          </a:xfrm>
          <a:prstGeom prst="rect">
            <a:avLst/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73769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Bitte </a:t>
            </a:r>
            <a:r>
              <a:rPr lang="de-DE" dirty="0"/>
              <a:t>versuchen Sie, sobald ich „Los“ gesagt habe, für </a:t>
            </a:r>
            <a:r>
              <a:rPr lang="de-DE" dirty="0" smtClean="0"/>
              <a:t>10 </a:t>
            </a:r>
            <a:r>
              <a:rPr lang="de-DE" dirty="0"/>
              <a:t>Sekunden Ihren eigenen Herzschlag zu </a:t>
            </a:r>
            <a:r>
              <a:rPr lang="de-DE" dirty="0" smtClean="0"/>
              <a:t>spüren.</a:t>
            </a:r>
            <a:endParaRPr lang="de-DE" dirty="0"/>
          </a:p>
          <a:p>
            <a:r>
              <a:rPr lang="de-DE" dirty="0" smtClean="0"/>
              <a:t>Zählen </a:t>
            </a:r>
            <a:r>
              <a:rPr lang="de-DE" dirty="0"/>
              <a:t>Sie bitte die Anzahl der </a:t>
            </a:r>
            <a:r>
              <a:rPr lang="de-DE" dirty="0" smtClean="0"/>
              <a:t>Herzschläge.</a:t>
            </a:r>
            <a:endParaRPr lang="de-DE" dirty="0"/>
          </a:p>
          <a:p>
            <a:r>
              <a:rPr lang="de-DE" dirty="0" smtClean="0"/>
              <a:t>Fühlen </a:t>
            </a:r>
            <a:r>
              <a:rPr lang="de-DE" dirty="0"/>
              <a:t>Sie dabei bitte </a:t>
            </a:r>
            <a:r>
              <a:rPr lang="de-DE" u="sng" dirty="0"/>
              <a:t>nicht</a:t>
            </a:r>
            <a:r>
              <a:rPr lang="de-DE" dirty="0"/>
              <a:t> Ihren </a:t>
            </a:r>
            <a:r>
              <a:rPr lang="de-DE" dirty="0" smtClean="0"/>
              <a:t>Puls.</a:t>
            </a:r>
            <a:endParaRPr lang="de-DE" dirty="0"/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… eine kleine Übung …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915574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Mental </a:t>
            </a:r>
            <a:r>
              <a:rPr lang="de-DE" dirty="0" err="1" smtClean="0"/>
              <a:t>tracking</a:t>
            </a:r>
            <a:r>
              <a:rPr lang="de-DE" dirty="0" smtClean="0"/>
              <a:t> </a:t>
            </a:r>
            <a:r>
              <a:rPr lang="de-DE" dirty="0" err="1" smtClean="0"/>
              <a:t>paradigm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i="1" dirty="0"/>
              <a:t>Heart-Beat-</a:t>
            </a:r>
            <a:r>
              <a:rPr lang="de-DE" i="1" dirty="0" err="1"/>
              <a:t>Perception</a:t>
            </a:r>
            <a:r>
              <a:rPr lang="de-DE" i="1" dirty="0"/>
              <a:t>-Task</a:t>
            </a:r>
            <a:r>
              <a:rPr lang="de-DE" dirty="0"/>
              <a:t> nach </a:t>
            </a:r>
            <a:r>
              <a:rPr lang="de-DE" dirty="0" err="1"/>
              <a:t>Schandry</a:t>
            </a:r>
            <a:r>
              <a:rPr lang="de-DE" dirty="0"/>
              <a:t> (1981):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dirty="0"/>
              <a:t>Herzschlag in vorgegebenen Zeitintervallen (25s, 35s, 45s) zählen, ohne den Puls zu fühlen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dirty="0"/>
              <a:t>Objektive Messung der </a:t>
            </a:r>
            <a:r>
              <a:rPr lang="de-DE" dirty="0" err="1"/>
              <a:t>Herzrate</a:t>
            </a:r>
            <a:r>
              <a:rPr lang="de-DE" dirty="0"/>
              <a:t> (EKG)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dirty="0"/>
              <a:t>Maß der </a:t>
            </a:r>
            <a:r>
              <a:rPr lang="de-DE" dirty="0" err="1"/>
              <a:t>interozeptiven</a:t>
            </a:r>
            <a:r>
              <a:rPr lang="de-DE" dirty="0"/>
              <a:t> Genauigkeit: </a:t>
            </a:r>
          </a:p>
          <a:p>
            <a:pPr lvl="3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dirty="0"/>
              <a:t>Übereinstimmung zwischen subjektiver und objektiver Messung</a:t>
            </a:r>
            <a:endParaRPr lang="de-DE" sz="1100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Operationalisierung der </a:t>
            </a:r>
            <a:r>
              <a:rPr lang="de-DE" sz="2800" dirty="0" err="1"/>
              <a:t>Interozeptiven</a:t>
            </a:r>
            <a:r>
              <a:rPr lang="de-DE" sz="2800" dirty="0"/>
              <a:t> Genauigkeit bei Erwachsenen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998464" y="5484615"/>
            <a:ext cx="5341889" cy="3693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lvl="1" algn="r"/>
            <a:r>
              <a:rPr lang="de-DE" i="1" dirty="0" smtClean="0"/>
              <a:t>Domschke, K. et al. (2010) </a:t>
            </a:r>
            <a:r>
              <a:rPr lang="de-DE" i="1" dirty="0" err="1" smtClean="0"/>
              <a:t>Clin</a:t>
            </a:r>
            <a:r>
              <a:rPr lang="de-DE" i="1" dirty="0" smtClean="0"/>
              <a:t> </a:t>
            </a:r>
            <a:r>
              <a:rPr lang="de-DE" i="1" dirty="0" err="1" smtClean="0"/>
              <a:t>Psychol</a:t>
            </a:r>
            <a:r>
              <a:rPr lang="de-DE" i="1" dirty="0" smtClean="0"/>
              <a:t> </a:t>
            </a:r>
            <a:r>
              <a:rPr lang="de-DE" i="1" dirty="0" err="1" smtClean="0"/>
              <a:t>Rev</a:t>
            </a:r>
            <a:r>
              <a:rPr lang="de-DE" i="1" dirty="0" smtClean="0"/>
              <a:t>.</a:t>
            </a:r>
            <a:endParaRPr lang="de-DE" i="1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0"/>
            <a:ext cx="1036410" cy="195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4832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3309</Words>
  <Application>Microsoft Office PowerPoint</Application>
  <PresentationFormat>Breitbild</PresentationFormat>
  <Paragraphs>568</Paragraphs>
  <Slides>62</Slides>
  <Notes>24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62</vt:i4>
      </vt:variant>
    </vt:vector>
  </HeadingPairs>
  <TitlesOfParts>
    <vt:vector size="73" baseType="lpstr">
      <vt:lpstr>KaiTi</vt:lpstr>
      <vt:lpstr>ＭＳ Ｐゴシック</vt:lpstr>
      <vt:lpstr>Arial</vt:lpstr>
      <vt:lpstr>Calibri</vt:lpstr>
      <vt:lpstr>Calibri Light</vt:lpstr>
      <vt:lpstr>Symbol</vt:lpstr>
      <vt:lpstr>Times</vt:lpstr>
      <vt:lpstr>Times New Roman</vt:lpstr>
      <vt:lpstr>Wingdings</vt:lpstr>
      <vt:lpstr>Office Theme</vt:lpstr>
      <vt:lpstr>Acrobat Document</vt:lpstr>
      <vt:lpstr>Maladaptive Interozeption bei Kindern und Jugendlichen mit chronischen Schmerzen</vt:lpstr>
      <vt:lpstr>Index</vt:lpstr>
      <vt:lpstr>Theorie zur Interozeption</vt:lpstr>
      <vt:lpstr>Interozeption</vt:lpstr>
      <vt:lpstr>Theoretischer Hintergrund</vt:lpstr>
      <vt:lpstr>Theoretischer Hintergrund</vt:lpstr>
      <vt:lpstr>Theoretischer Hintergrund</vt:lpstr>
      <vt:lpstr>… eine kleine Übung …</vt:lpstr>
      <vt:lpstr>Operationalisierung der Interozeptiven Genauigkeit bei Erwachsenen</vt:lpstr>
      <vt:lpstr>Theoretischer Hintergrund</vt:lpstr>
      <vt:lpstr>Fear-avoidance Model</vt:lpstr>
      <vt:lpstr>Fear-avoidance Model</vt:lpstr>
      <vt:lpstr>Akquisition und Extinktion der schmerzbezogenen Angst</vt:lpstr>
      <vt:lpstr>Schonverhalten </vt:lpstr>
      <vt:lpstr>PowerPoint-Präsentation</vt:lpstr>
      <vt:lpstr>klassische Konditionierung von Angst</vt:lpstr>
      <vt:lpstr>klassische Konditionierung von Angst</vt:lpstr>
      <vt:lpstr>Interozeptive Angstkonditionierung bei chronischen Schmerzen </vt:lpstr>
      <vt:lpstr>Interozeptive Angstkonditionierung bei chronischen Schmerzen </vt:lpstr>
      <vt:lpstr>PowerPoint-Präsentation</vt:lpstr>
      <vt:lpstr>Interozeptive Angstkonditionierung bei chronischen Schmerzen </vt:lpstr>
      <vt:lpstr>DFG-Projekt</vt:lpstr>
      <vt:lpstr>Forschungsgruppe</vt:lpstr>
      <vt:lpstr>Hypothesen</vt:lpstr>
      <vt:lpstr>Hypothesen 2</vt:lpstr>
      <vt:lpstr>Gruppenvergleiche</vt:lpstr>
      <vt:lpstr>Einschlusskriterien</vt:lpstr>
      <vt:lpstr>Stimuli für interozeptiver Angst </vt:lpstr>
      <vt:lpstr>Ethik</vt:lpstr>
      <vt:lpstr>DFG-Projekt  </vt:lpstr>
      <vt:lpstr>Pilot Intero</vt:lpstr>
      <vt:lpstr>Methodik der Pilot Studie </vt:lpstr>
      <vt:lpstr>Hypothesen der Pilot Studie </vt:lpstr>
      <vt:lpstr>Experimental paradigm (example)</vt:lpstr>
      <vt:lpstr>Ergebnisse der Pilot Studie</vt:lpstr>
      <vt:lpstr>PowerPoint-Präsentation</vt:lpstr>
      <vt:lpstr>PowerPoint-Präsentation</vt:lpstr>
      <vt:lpstr>DFG-Projekt  </vt:lpstr>
      <vt:lpstr>Operationalisierung der Angst</vt:lpstr>
      <vt:lpstr>Operationalisierung der Angst</vt:lpstr>
      <vt:lpstr>Exemplarischer Ablauf eines Procokationstrials</vt:lpstr>
      <vt:lpstr>DFG-Projekt  </vt:lpstr>
      <vt:lpstr>INIM Studie</vt:lpstr>
      <vt:lpstr>DFG INIM </vt:lpstr>
      <vt:lpstr>DFG INIM </vt:lpstr>
      <vt:lpstr>DFG INIM </vt:lpstr>
      <vt:lpstr>Ergebnisse der Pilot Studie</vt:lpstr>
      <vt:lpstr>A) Fragebogen zu Körperwahrnehmungen</vt:lpstr>
      <vt:lpstr>Beispielitems</vt:lpstr>
      <vt:lpstr>B) Erstellung individualisierter imaginativer Skripts</vt:lpstr>
      <vt:lpstr>C) Präsentation imaginativer Skripts</vt:lpstr>
      <vt:lpstr>Beispielitems</vt:lpstr>
      <vt:lpstr>Ethik</vt:lpstr>
      <vt:lpstr>DFG-Projekt  </vt:lpstr>
      <vt:lpstr>Exemplarischer Ablauf eines Imaginationstrials</vt:lpstr>
      <vt:lpstr>PowerPoint-Präsentation</vt:lpstr>
      <vt:lpstr>Anwendung in der Praxis</vt:lpstr>
      <vt:lpstr>Anwendung</vt:lpstr>
      <vt:lpstr>Fear-avoidance Model</vt:lpstr>
      <vt:lpstr>praktische Anwendung</vt:lpstr>
      <vt:lpstr>Literatur</vt:lpstr>
      <vt:lpstr>PowerPoint-Präsentation</vt:lpstr>
    </vt:vector>
  </TitlesOfParts>
  <Company>Universität Trier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Paetzmann, Karola</dc:creator>
  <cp:lastModifiedBy>Schaan, Luca</cp:lastModifiedBy>
  <cp:revision>214</cp:revision>
  <cp:lastPrinted>2015-09-29T12:46:38Z</cp:lastPrinted>
  <dcterms:created xsi:type="dcterms:W3CDTF">2015-09-29T12:29:28Z</dcterms:created>
  <dcterms:modified xsi:type="dcterms:W3CDTF">2017-11-29T10:37:21Z</dcterms:modified>
</cp:coreProperties>
</file>

<file path=docProps/thumbnail.jpeg>
</file>